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5"/>
  </p:notesMasterIdLst>
  <p:handoutMasterIdLst>
    <p:handoutMasterId r:id="rId86"/>
  </p:handoutMasterIdLst>
  <p:sldIdLst>
    <p:sldId id="293" r:id="rId2"/>
    <p:sldId id="259" r:id="rId3"/>
    <p:sldId id="294" r:id="rId4"/>
    <p:sldId id="296" r:id="rId5"/>
    <p:sldId id="298" r:id="rId6"/>
    <p:sldId id="299" r:id="rId7"/>
    <p:sldId id="300" r:id="rId8"/>
    <p:sldId id="301" r:id="rId9"/>
    <p:sldId id="302" r:id="rId10"/>
    <p:sldId id="303" r:id="rId11"/>
    <p:sldId id="304" r:id="rId12"/>
    <p:sldId id="305" r:id="rId13"/>
    <p:sldId id="306" r:id="rId14"/>
    <p:sldId id="307" r:id="rId15"/>
    <p:sldId id="308" r:id="rId16"/>
    <p:sldId id="377" r:id="rId17"/>
    <p:sldId id="378" r:id="rId18"/>
    <p:sldId id="379" r:id="rId19"/>
    <p:sldId id="380" r:id="rId20"/>
    <p:sldId id="309" r:id="rId21"/>
    <p:sldId id="310" r:id="rId22"/>
    <p:sldId id="313" r:id="rId23"/>
    <p:sldId id="311" r:id="rId24"/>
    <p:sldId id="337" r:id="rId25"/>
    <p:sldId id="338" r:id="rId26"/>
    <p:sldId id="339" r:id="rId27"/>
    <p:sldId id="312" r:id="rId28"/>
    <p:sldId id="316" r:id="rId29"/>
    <p:sldId id="318" r:id="rId30"/>
    <p:sldId id="314" r:id="rId31"/>
    <p:sldId id="317" r:id="rId32"/>
    <p:sldId id="315" r:id="rId33"/>
    <p:sldId id="319" r:id="rId34"/>
    <p:sldId id="320" r:id="rId35"/>
    <p:sldId id="321" r:id="rId36"/>
    <p:sldId id="327" r:id="rId37"/>
    <p:sldId id="328" r:id="rId38"/>
    <p:sldId id="336" r:id="rId39"/>
    <p:sldId id="326" r:id="rId40"/>
    <p:sldId id="346" r:id="rId41"/>
    <p:sldId id="347" r:id="rId42"/>
    <p:sldId id="348" r:id="rId43"/>
    <p:sldId id="340" r:id="rId44"/>
    <p:sldId id="341" r:id="rId45"/>
    <p:sldId id="342" r:id="rId46"/>
    <p:sldId id="343" r:id="rId47"/>
    <p:sldId id="344" r:id="rId48"/>
    <p:sldId id="345" r:id="rId49"/>
    <p:sldId id="322" r:id="rId50"/>
    <p:sldId id="371" r:id="rId51"/>
    <p:sldId id="323" r:id="rId52"/>
    <p:sldId id="324" r:id="rId53"/>
    <p:sldId id="372" r:id="rId54"/>
    <p:sldId id="325" r:id="rId55"/>
    <p:sldId id="373" r:id="rId56"/>
    <p:sldId id="329" r:id="rId57"/>
    <p:sldId id="330" r:id="rId58"/>
    <p:sldId id="375" r:id="rId59"/>
    <p:sldId id="331" r:id="rId60"/>
    <p:sldId id="374" r:id="rId61"/>
    <p:sldId id="332" r:id="rId62"/>
    <p:sldId id="333" r:id="rId63"/>
    <p:sldId id="334" r:id="rId64"/>
    <p:sldId id="376" r:id="rId65"/>
    <p:sldId id="349" r:id="rId66"/>
    <p:sldId id="350" r:id="rId67"/>
    <p:sldId id="351" r:id="rId68"/>
    <p:sldId id="352" r:id="rId69"/>
    <p:sldId id="370" r:id="rId70"/>
    <p:sldId id="356" r:id="rId71"/>
    <p:sldId id="357" r:id="rId72"/>
    <p:sldId id="355" r:id="rId73"/>
    <p:sldId id="358" r:id="rId74"/>
    <p:sldId id="354" r:id="rId75"/>
    <p:sldId id="359" r:id="rId76"/>
    <p:sldId id="360" r:id="rId77"/>
    <p:sldId id="353" r:id="rId78"/>
    <p:sldId id="361" r:id="rId79"/>
    <p:sldId id="362" r:id="rId80"/>
    <p:sldId id="366" r:id="rId81"/>
    <p:sldId id="367" r:id="rId82"/>
    <p:sldId id="368" r:id="rId83"/>
    <p:sldId id="297" r:id="rId84"/>
  </p:sldIdLst>
  <p:sldSz cx="9144000" cy="6858000" type="screen4x3"/>
  <p:notesSz cx="6858000" cy="9144000"/>
  <p:embeddedFontLst>
    <p:embeddedFont>
      <p:font typeface="굴림체" panose="020B0609000101010101" pitchFamily="49" charset="-127"/>
      <p:regular r:id="rId87"/>
    </p:embeddedFont>
    <p:embeddedFont>
      <p:font typeface="맑은 고딕" panose="020B0503020000020004" pitchFamily="34" charset="-127"/>
      <p:regular r:id="rId88"/>
      <p:bold r:id="rId89"/>
    </p:embeddedFont>
    <p:embeddedFont>
      <p:font typeface="Cambria Math" panose="02040503050406030204" pitchFamily="18" charset="0"/>
      <p:regular r:id="rId90"/>
    </p:embeddedFont>
    <p:embeddedFont>
      <p:font typeface="Lucida Handwriting" panose="03010101010101010101" pitchFamily="66" charset="0"/>
      <p:regular r:id="rId91"/>
    </p:embeddedFont>
    <p:embeddedFont>
      <p:font typeface="Tahoma" panose="020B0604030504040204" pitchFamily="34" charset="0"/>
      <p:regular r:id="rId92"/>
      <p:bold r:id="rId9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460"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3.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2024-03-20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2024-03-20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2024-03-20</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2024-03-20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2024-03-20</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2024-03-20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2024-03-20</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865299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2024-03-20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2024-03-20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5.xml"/><Relationship Id="rId4" Type="http://schemas.openxmlformats.org/officeDocument/2006/relationships/image" Target="../media/image370.png"/></Relationships>
</file>

<file path=ppt/slides/_rels/slide39.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35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0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amsayılı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34D1052-08C4-7C89-7150-DC493B4B631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m:t>
                          </m:r>
                          <m:r>
                            <a:rPr lang="tr-TR" b="0" i="1" smtClean="0">
                              <a:latin typeface="Cambria Math" panose="02040503050406030204" pitchFamily="18" charset="0"/>
                            </a:rPr>
                            <m:t>𝑎𝑘𝑠</m:t>
                          </m:r>
                          <m:r>
                            <a:rPr lang="tr-TR" b="0" i="1" smtClean="0">
                              <a:latin typeface="Cambria Math" panose="02040503050406030204" pitchFamily="18" charset="0"/>
                            </a:rPr>
                            <m:t> </m:t>
                          </m:r>
                        </m:fName>
                        <m:e>
                          <m:r>
                            <a:rPr lang="tr-TR" b="0" i="1" smtClean="0">
                              <a:latin typeface="Cambria Math" panose="02040503050406030204" pitchFamily="18" charset="0"/>
                            </a:rPr>
                            <m:t>𝑍</m:t>
                          </m:r>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m:t>
                          </m:r>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9</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2≤45</m:t>
                      </m:r>
                    </m:oMath>
                  </m:oMathPara>
                </a14:m>
                <a:endParaRPr lang="tr-TR" b="0" dirty="0"/>
              </a:p>
              <a:p>
                <a:pPr marL="0" indent="0">
                  <a:buNone/>
                </a:pPr>
                <a:endParaRPr lang="tr-TR" dirty="0"/>
              </a:p>
              <a:p>
                <a:pPr marL="0" indent="0" algn="ctr">
                  <a:buNone/>
                </a:pPr>
                <a:r>
                  <a:rPr lang="tr-TR" b="0" dirty="0"/>
                  <a:t>X1 v</a:t>
                </a:r>
                <a:r>
                  <a:rPr lang="tr-TR" dirty="0"/>
                  <a:t>e x2 </a:t>
                </a:r>
                <a:r>
                  <a:rPr lang="tr-TR" dirty="0" err="1"/>
                  <a:t>tamsayılı</a:t>
                </a:r>
                <a:endParaRPr lang="tr-TR" b="0" dirty="0"/>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D34D1052-08C4-7C89-7150-DC493B4B631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B70381E-E098-E4BA-2284-2BBB5DC0ED13}"/>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7C3552E-7D73-B5F7-5F24-D8488D6483FC}"/>
              </a:ext>
            </a:extLst>
          </p:cNvPr>
          <p:cNvGraphicFramePr>
            <a:graphicFrameLocks/>
          </p:cNvGraphicFramePr>
          <p:nvPr>
            <p:extLst>
              <p:ext uri="{D42A27DB-BD31-4B8C-83A1-F6EECF244321}">
                <p14:modId xmlns:p14="http://schemas.microsoft.com/office/powerpoint/2010/main" val="2472400017"/>
              </p:ext>
            </p:extLst>
          </p:nvPr>
        </p:nvGraphicFramePr>
        <p:xfrm>
          <a:off x="361963" y="3129161"/>
          <a:ext cx="4185111" cy="184912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2632288793"/>
                    </a:ext>
                  </a:extLst>
                </a:gridCol>
                <a:gridCol w="754204">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779780">
                  <a:extLst>
                    <a:ext uri="{9D8B030D-6E8A-4147-A177-3AD203B41FA5}">
                      <a16:colId xmlns:a16="http://schemas.microsoft.com/office/drawing/2014/main" val="20005"/>
                    </a:ext>
                  </a:extLst>
                </a:gridCol>
              </a:tblGrid>
              <a:tr h="370840">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a:t>8</a:t>
                      </a:r>
                      <a:endParaRPr lang="tr-TR" dirty="0"/>
                    </a:p>
                  </a:txBody>
                  <a:tcPr/>
                </a:tc>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t>0.25</a:t>
                      </a:r>
                      <a:endParaRPr lang="tr-TR" dirty="0"/>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a:t>5</a:t>
                      </a:r>
                      <a:endParaRPr lang="tr-TR" dirty="0"/>
                    </a:p>
                  </a:txBody>
                  <a:tcPr/>
                </a:tc>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t>-0.25</a:t>
                      </a:r>
                      <a:endParaRPr lang="tr-TR" dirty="0"/>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endParaRPr lang="tr-TR" dirty="0"/>
                    </a:p>
                  </a:txBody>
                  <a:tcPr/>
                </a:tc>
                <a:tc>
                  <a:txBody>
                    <a:bodyPr/>
                    <a:lstStyle/>
                    <a:p>
                      <a:r>
                        <a:rPr lang="tr-TR" dirty="0"/>
                        <a:t>Z</a:t>
                      </a:r>
                    </a:p>
                  </a:txBody>
                  <a:tcPr/>
                </a:tc>
                <a:tc>
                  <a:txBody>
                    <a:bodyPr/>
                    <a:lstStyle/>
                    <a:p>
                      <a:r>
                        <a:rPr lang="tr-TR"/>
                        <a:t>8</a:t>
                      </a:r>
                      <a:endParaRPr lang="tr-TR" dirty="0"/>
                    </a:p>
                  </a:txBody>
                  <a:tcPr/>
                </a:tc>
                <a:tc>
                  <a:txBody>
                    <a:bodyPr/>
                    <a:lstStyle/>
                    <a:p>
                      <a:r>
                        <a:rPr lang="tr-TR" dirty="0"/>
                        <a:t>5</a:t>
                      </a:r>
                    </a:p>
                  </a:txBody>
                  <a:tcPr/>
                </a:tc>
                <a:tc>
                  <a:txBody>
                    <a:bodyPr/>
                    <a:lstStyle/>
                    <a:p>
                      <a:r>
                        <a:rPr lang="tr-TR"/>
                        <a:t> 1.25</a:t>
                      </a:r>
                      <a:endParaRPr lang="tr-TR" dirty="0"/>
                    </a:p>
                  </a:txBody>
                  <a:tcPr/>
                </a:tc>
                <a:tc>
                  <a:txBody>
                    <a:bodyPr/>
                    <a:lstStyle/>
                    <a:p>
                      <a:r>
                        <a:rPr lang="tr-TR"/>
                        <a:t>.75</a:t>
                      </a:r>
                      <a:endParaRPr lang="tr-TR" dirty="0"/>
                    </a:p>
                  </a:txBody>
                  <a:tcPr/>
                </a:tc>
                <a:tc>
                  <a:txBody>
                    <a:bodyPr/>
                    <a:lstStyle/>
                    <a:p>
                      <a:r>
                        <a:rPr lang="tr-TR"/>
                        <a:t>41.25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a:t>C-Z</a:t>
                      </a:r>
                      <a:endParaRPr lang="tr-TR" dirty="0"/>
                    </a:p>
                  </a:txBody>
                  <a:tcPr/>
                </a:tc>
                <a:tc>
                  <a:txBody>
                    <a:bodyPr/>
                    <a:lstStyle/>
                    <a:p>
                      <a:r>
                        <a:rPr lang="tr-TR"/>
                        <a:t>0</a:t>
                      </a:r>
                      <a:endParaRPr lang="tr-TR" dirty="0"/>
                    </a:p>
                  </a:txBody>
                  <a:tcPr/>
                </a:tc>
                <a:tc>
                  <a:txBody>
                    <a:bodyPr/>
                    <a:lstStyle/>
                    <a:p>
                      <a:r>
                        <a:rPr lang="tr-TR"/>
                        <a:t>0</a:t>
                      </a:r>
                      <a:endParaRPr lang="tr-TR" dirty="0"/>
                    </a:p>
                  </a:txBody>
                  <a:tcPr/>
                </a:tc>
                <a:tc>
                  <a:txBody>
                    <a:bodyPr/>
                    <a:lstStyle/>
                    <a:p>
                      <a:r>
                        <a:rPr lang="tr-TR"/>
                        <a:t>-1.25</a:t>
                      </a:r>
                      <a:endParaRPr lang="tr-TR" dirty="0"/>
                    </a:p>
                  </a:txBody>
                  <a:tcPr/>
                </a:tc>
                <a:tc>
                  <a:txBody>
                    <a:bodyPr/>
                    <a:lstStyle/>
                    <a:p>
                      <a:r>
                        <a:rPr lang="tr-TR"/>
                        <a:t>-.75</a:t>
                      </a:r>
                      <a:endParaRPr lang="tr-TR" dirty="0"/>
                    </a:p>
                  </a:txBody>
                  <a:tcPr/>
                </a:tc>
                <a:tc>
                  <a:txBody>
                    <a:bodyPr/>
                    <a:lstStyle/>
                    <a:p>
                      <a:endParaRPr lang="tr-TR" dirty="0"/>
                    </a:p>
                  </a:txBody>
                  <a:tcPr/>
                </a:tc>
                <a:extLst>
                  <a:ext uri="{0D108BD9-81ED-4DB2-BD59-A6C34878D82A}">
                    <a16:rowId xmlns:a16="http://schemas.microsoft.com/office/drawing/2014/main" val="374669776"/>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264280A4-B39D-8991-D511-50EAD04C79D5}"/>
                  </a:ext>
                </a:extLst>
              </p:cNvPr>
              <p:cNvSpPr txBox="1"/>
              <p:nvPr/>
            </p:nvSpPr>
            <p:spPr>
              <a:xfrm>
                <a:off x="5007048" y="3372072"/>
                <a:ext cx="3839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2+1.25</m:t>
                      </m:r>
                      <m:r>
                        <a:rPr lang="tr-TR" i="1">
                          <a:latin typeface="Cambria Math" panose="02040503050406030204" pitchFamily="18" charset="0"/>
                        </a:rPr>
                        <m:t>𝑠</m:t>
                      </m:r>
                      <m:r>
                        <a:rPr lang="tr-TR" i="1">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2=41.25</m:t>
                      </m:r>
                    </m:oMath>
                  </m:oMathPara>
                </a14:m>
                <a:endParaRPr lang="tr-TR" dirty="0"/>
              </a:p>
            </p:txBody>
          </p:sp>
        </mc:Choice>
        <mc:Fallback xmlns="">
          <p:sp>
            <p:nvSpPr>
              <p:cNvPr id="5" name="Metin kutusu 4">
                <a:extLst>
                  <a:ext uri="{FF2B5EF4-FFF2-40B4-BE49-F238E27FC236}">
                    <a16:creationId xmlns:a16="http://schemas.microsoft.com/office/drawing/2014/main" id="{264280A4-B39D-8991-D511-50EAD04C79D5}"/>
                  </a:ext>
                </a:extLst>
              </p:cNvPr>
              <p:cNvSpPr txBox="1">
                <a:spLocks noRot="1" noChangeAspect="1" noMove="1" noResize="1" noEditPoints="1" noAdjustHandles="1" noChangeArrowheads="1" noChangeShapeType="1" noTextEdit="1"/>
              </p:cNvSpPr>
              <p:nvPr/>
            </p:nvSpPr>
            <p:spPr>
              <a:xfrm>
                <a:off x="5007048" y="3372072"/>
                <a:ext cx="3839193" cy="276999"/>
              </a:xfrm>
              <a:prstGeom prst="rect">
                <a:avLst/>
              </a:prstGeom>
              <a:blipFill>
                <a:blip r:embed="rId3"/>
                <a:stretch>
                  <a:fillRect l="-952" r="-1111"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9F9F573-69FE-B02B-A820-830625E36D38}"/>
                  </a:ext>
                </a:extLst>
              </p:cNvPr>
              <p:cNvSpPr txBox="1"/>
              <p:nvPr/>
            </p:nvSpPr>
            <p:spPr>
              <a:xfrm>
                <a:off x="5007048" y="3793945"/>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1−1.25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2=3.75</m:t>
                      </m:r>
                    </m:oMath>
                  </m:oMathPara>
                </a14:m>
                <a:endParaRPr lang="tr-TR" dirty="0"/>
              </a:p>
            </p:txBody>
          </p:sp>
        </mc:Choice>
        <mc:Fallback xmlns="">
          <p:sp>
            <p:nvSpPr>
              <p:cNvPr id="6" name="Metin kutusu 5">
                <a:extLst>
                  <a:ext uri="{FF2B5EF4-FFF2-40B4-BE49-F238E27FC236}">
                    <a16:creationId xmlns:a16="http://schemas.microsoft.com/office/drawing/2014/main" id="{89F9F573-69FE-B02B-A820-830625E36D38}"/>
                  </a:ext>
                </a:extLst>
              </p:cNvPr>
              <p:cNvSpPr txBox="1">
                <a:spLocks noRot="1" noChangeAspect="1" noMove="1" noResize="1" noEditPoints="1" noAdjustHandles="1" noChangeArrowheads="1" noChangeShapeType="1" noTextEdit="1"/>
              </p:cNvSpPr>
              <p:nvPr/>
            </p:nvSpPr>
            <p:spPr>
              <a:xfrm>
                <a:off x="5007048" y="3793945"/>
                <a:ext cx="2931892" cy="276999"/>
              </a:xfrm>
              <a:prstGeom prst="rect">
                <a:avLst/>
              </a:prstGeom>
              <a:blipFill>
                <a:blip r:embed="rId4"/>
                <a:stretch>
                  <a:fillRect l="-1247" r="-1663"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75F6F30-296A-D821-05CD-4D640FA96BF9}"/>
                  </a:ext>
                </a:extLst>
              </p:cNvPr>
              <p:cNvSpPr txBox="1"/>
              <p:nvPr/>
            </p:nvSpPr>
            <p:spPr>
              <a:xfrm>
                <a:off x="5007048" y="4146140"/>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7" name="Metin kutusu 6">
                <a:extLst>
                  <a:ext uri="{FF2B5EF4-FFF2-40B4-BE49-F238E27FC236}">
                    <a16:creationId xmlns:a16="http://schemas.microsoft.com/office/drawing/2014/main" id="{875F6F30-296A-D821-05CD-4D640FA96BF9}"/>
                  </a:ext>
                </a:extLst>
              </p:cNvPr>
              <p:cNvSpPr txBox="1">
                <a:spLocks noRot="1" noChangeAspect="1" noMove="1" noResize="1" noEditPoints="1" noAdjustHandles="1" noChangeArrowheads="1" noChangeShapeType="1" noTextEdit="1"/>
              </p:cNvSpPr>
              <p:nvPr/>
            </p:nvSpPr>
            <p:spPr>
              <a:xfrm>
                <a:off x="5007048" y="4146140"/>
                <a:ext cx="2931892" cy="276999"/>
              </a:xfrm>
              <a:prstGeom prst="rect">
                <a:avLst/>
              </a:prstGeom>
              <a:blipFill>
                <a:blip r:embed="rId5"/>
                <a:stretch>
                  <a:fillRect l="-1247" r="-1663" b="-6522"/>
                </a:stretch>
              </a:blipFill>
            </p:spPr>
            <p:txBody>
              <a:bodyPr/>
              <a:lstStyle/>
              <a:p>
                <a:r>
                  <a:rPr lang="tr-TR">
                    <a:noFill/>
                  </a:rPr>
                  <a:t> </a:t>
                </a:r>
              </a:p>
            </p:txBody>
          </p:sp>
        </mc:Fallback>
      </mc:AlternateContent>
    </p:spTree>
    <p:extLst>
      <p:ext uri="{BB962C8B-B14F-4D97-AF65-F5344CB8AC3E}">
        <p14:creationId xmlns:p14="http://schemas.microsoft.com/office/powerpoint/2010/main" val="136486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B7B1A42-A1FE-C70A-57C1-069FAE739EB3}"/>
              </a:ext>
            </a:extLst>
          </p:cNvPr>
          <p:cNvSpPr>
            <a:spLocks noGrp="1"/>
          </p:cNvSpPr>
          <p:nvPr>
            <p:ph type="title"/>
          </p:nvPr>
        </p:nvSpPr>
        <p:spPr/>
        <p:txBody>
          <a:bodyPr/>
          <a:lstStyle/>
          <a:p>
            <a:r>
              <a:rPr lang="tr-TR"/>
              <a:t>Gomory Kesme Düzlemi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F90FF99-AAA8-63CA-CD6A-8B371B370A5A}"/>
                  </a:ext>
                </a:extLst>
              </p:cNvPr>
              <p:cNvSpPr txBox="1"/>
              <p:nvPr/>
            </p:nvSpPr>
            <p:spPr>
              <a:xfrm>
                <a:off x="1907643" y="2873631"/>
                <a:ext cx="4700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m:t>
                      </m:r>
                      <m:d>
                        <m:dPr>
                          <m:ctrlPr>
                            <a:rPr lang="tr-TR" i="1">
                              <a:latin typeface="Cambria Math" panose="02040503050406030204" pitchFamily="18" charset="0"/>
                            </a:rPr>
                          </m:ctrlPr>
                        </m:dPr>
                        <m:e>
                          <m:r>
                            <a:rPr lang="tr-TR" i="1">
                              <a:latin typeface="Cambria Math" panose="02040503050406030204" pitchFamily="18" charset="0"/>
                            </a:rPr>
                            <m:t>2+0</m:t>
                          </m:r>
                          <m:r>
                            <a:rPr lang="tr-TR" b="0" i="1" smtClean="0">
                              <a:latin typeface="Cambria Math" panose="02040503050406030204" pitchFamily="18" charset="0"/>
                            </a:rPr>
                            <m:t>.</m:t>
                          </m:r>
                          <m:r>
                            <a:rPr lang="tr-TR" i="1">
                              <a:latin typeface="Cambria Math" panose="02040503050406030204" pitchFamily="18" charset="0"/>
                            </a:rPr>
                            <m:t>25</m:t>
                          </m:r>
                        </m:e>
                      </m:d>
                      <m:r>
                        <a:rPr lang="tr-TR" i="1">
                          <a:latin typeface="Cambria Math" panose="02040503050406030204" pitchFamily="18" charset="0"/>
                        </a:rPr>
                        <m:t>𝑠</m:t>
                      </m:r>
                      <m:r>
                        <a:rPr lang="tr-TR" i="1">
                          <a:latin typeface="Cambria Math" panose="02040503050406030204" pitchFamily="18" charset="0"/>
                        </a:rPr>
                        <m:t>1+</m:t>
                      </m:r>
                      <m:d>
                        <m:dPr>
                          <m:ctrlPr>
                            <a:rPr lang="tr-TR" i="1">
                              <a:latin typeface="Cambria Math" panose="02040503050406030204" pitchFamily="18" charset="0"/>
                            </a:rPr>
                          </m:ctrlPr>
                        </m:dPr>
                        <m:e>
                          <m:r>
                            <a:rPr lang="tr-TR" i="1">
                              <a:latin typeface="Cambria Math" panose="02040503050406030204" pitchFamily="18" charset="0"/>
                            </a:rPr>
                            <m:t>−1+0</m:t>
                          </m:r>
                          <m:r>
                            <a:rPr lang="tr-TR" b="0" i="1" smtClean="0">
                              <a:latin typeface="Cambria Math" panose="02040503050406030204" pitchFamily="18" charset="0"/>
                            </a:rPr>
                            <m:t>.</m:t>
                          </m:r>
                          <m:r>
                            <a:rPr lang="tr-TR" i="1">
                              <a:latin typeface="Cambria Math" panose="02040503050406030204" pitchFamily="18" charset="0"/>
                            </a:rPr>
                            <m:t>75</m:t>
                          </m:r>
                        </m:e>
                      </m:d>
                      <m:r>
                        <a:rPr lang="tr-TR" i="1">
                          <a:latin typeface="Cambria Math" panose="02040503050406030204" pitchFamily="18" charset="0"/>
                        </a:rPr>
                        <m:t>𝑠</m:t>
                      </m:r>
                      <m:r>
                        <a:rPr lang="tr-TR" i="1">
                          <a:latin typeface="Cambria Math" panose="02040503050406030204" pitchFamily="18" charset="0"/>
                        </a:rPr>
                        <m:t>2=2+0.25</m:t>
                      </m:r>
                    </m:oMath>
                  </m:oMathPara>
                </a14:m>
                <a:endParaRPr lang="tr-TR" dirty="0"/>
              </a:p>
            </p:txBody>
          </p:sp>
        </mc:Choice>
        <mc:Fallback xmlns="">
          <p:sp>
            <p:nvSpPr>
              <p:cNvPr id="4" name="Metin kutusu 3">
                <a:extLst>
                  <a:ext uri="{FF2B5EF4-FFF2-40B4-BE49-F238E27FC236}">
                    <a16:creationId xmlns:a16="http://schemas.microsoft.com/office/drawing/2014/main" id="{3F90FF99-AAA8-63CA-CD6A-8B371B370A5A}"/>
                  </a:ext>
                </a:extLst>
              </p:cNvPr>
              <p:cNvSpPr txBox="1">
                <a:spLocks noRot="1" noChangeAspect="1" noMove="1" noResize="1" noEditPoints="1" noAdjustHandles="1" noChangeArrowheads="1" noChangeShapeType="1" noTextEdit="1"/>
              </p:cNvSpPr>
              <p:nvPr/>
            </p:nvSpPr>
            <p:spPr>
              <a:xfrm>
                <a:off x="1907643" y="2873631"/>
                <a:ext cx="4700069" cy="276999"/>
              </a:xfrm>
              <a:prstGeom prst="rect">
                <a:avLst/>
              </a:prstGeom>
              <a:blipFill>
                <a:blip r:embed="rId2"/>
                <a:stretch>
                  <a:fillRect l="-778" r="-778"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CC354F7-47A8-72F5-22F0-AC5F9F03EF8D}"/>
                  </a:ext>
                </a:extLst>
              </p:cNvPr>
              <p:cNvSpPr txBox="1"/>
              <p:nvPr/>
            </p:nvSpPr>
            <p:spPr>
              <a:xfrm>
                <a:off x="1750498" y="3574336"/>
                <a:ext cx="4711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m:t>
                      </m:r>
                      <m:r>
                        <a:rPr lang="tr-TR" i="1" smtClean="0">
                          <a:latin typeface="Cambria Math" panose="02040503050406030204" pitchFamily="18" charset="0"/>
                        </a:rPr>
                        <m:t>𝑠</m:t>
                      </m:r>
                      <m:r>
                        <a:rPr lang="tr-TR" i="1" smtClean="0">
                          <a:latin typeface="Cambria Math" panose="02040503050406030204" pitchFamily="18" charset="0"/>
                        </a:rPr>
                        <m:t>1−</m:t>
                      </m:r>
                      <m:r>
                        <a:rPr lang="tr-TR" i="1" smtClean="0">
                          <a:latin typeface="Cambria Math" panose="02040503050406030204" pitchFamily="18" charset="0"/>
                        </a:rPr>
                        <m:t>𝑠</m:t>
                      </m:r>
                      <m:r>
                        <a:rPr lang="tr-TR" i="1" smtClean="0">
                          <a:latin typeface="Cambria Math" panose="02040503050406030204" pitchFamily="18" charset="0"/>
                        </a:rPr>
                        <m:t>2−2=−0.25</m:t>
                      </m:r>
                      <m:r>
                        <a:rPr lang="tr-TR" i="1" smtClean="0">
                          <a:solidFill>
                            <a:srgbClr val="EA6131"/>
                          </a:solidFill>
                          <a:latin typeface="Cambria Math" panose="02040503050406030204" pitchFamily="18" charset="0"/>
                        </a:rPr>
                        <m:t>𝑠</m:t>
                      </m:r>
                      <m:r>
                        <a:rPr lang="tr-TR" i="1" smtClean="0">
                          <a:solidFill>
                            <a:srgbClr val="EA6131"/>
                          </a:solidFill>
                          <a:latin typeface="Cambria Math" panose="02040503050406030204" pitchFamily="18" charset="0"/>
                        </a:rPr>
                        <m:t>1 −0.75</m:t>
                      </m:r>
                      <m:r>
                        <a:rPr lang="tr-TR" i="1">
                          <a:solidFill>
                            <a:srgbClr val="EA6131"/>
                          </a:solidFill>
                          <a:latin typeface="Cambria Math" panose="02040503050406030204" pitchFamily="18" charset="0"/>
                        </a:rPr>
                        <m:t>𝑠</m:t>
                      </m:r>
                      <m:r>
                        <a:rPr lang="tr-TR" i="1">
                          <a:solidFill>
                            <a:srgbClr val="EA6131"/>
                          </a:solidFill>
                          <a:latin typeface="Cambria Math" panose="02040503050406030204" pitchFamily="18" charset="0"/>
                        </a:rPr>
                        <m:t>2+0.25</m:t>
                      </m:r>
                    </m:oMath>
                  </m:oMathPara>
                </a14:m>
                <a:endParaRPr lang="tr-TR" dirty="0">
                  <a:solidFill>
                    <a:srgbClr val="FF0000"/>
                  </a:solidFill>
                </a:endParaRPr>
              </a:p>
            </p:txBody>
          </p:sp>
        </mc:Choice>
        <mc:Fallback xmlns="">
          <p:sp>
            <p:nvSpPr>
              <p:cNvPr id="5" name="Metin kutusu 4">
                <a:extLst>
                  <a:ext uri="{FF2B5EF4-FFF2-40B4-BE49-F238E27FC236}">
                    <a16:creationId xmlns:a16="http://schemas.microsoft.com/office/drawing/2014/main" id="{FCC354F7-47A8-72F5-22F0-AC5F9F03EF8D}"/>
                  </a:ext>
                </a:extLst>
              </p:cNvPr>
              <p:cNvSpPr txBox="1">
                <a:spLocks noRot="1" noChangeAspect="1" noMove="1" noResize="1" noEditPoints="1" noAdjustHandles="1" noChangeArrowheads="1" noChangeShapeType="1" noTextEdit="1"/>
              </p:cNvSpPr>
              <p:nvPr/>
            </p:nvSpPr>
            <p:spPr>
              <a:xfrm>
                <a:off x="1750498" y="3574336"/>
                <a:ext cx="4711225" cy="276999"/>
              </a:xfrm>
              <a:prstGeom prst="rect">
                <a:avLst/>
              </a:prstGeom>
              <a:blipFill>
                <a:blip r:embed="rId3"/>
                <a:stretch>
                  <a:fillRect l="-647" r="-776"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BA94D0F7-7F15-2622-68E2-560BC5DA90D8}"/>
                  </a:ext>
                </a:extLst>
              </p:cNvPr>
              <p:cNvSpPr txBox="1"/>
              <p:nvPr/>
            </p:nvSpPr>
            <p:spPr>
              <a:xfrm>
                <a:off x="2843808" y="4448162"/>
                <a:ext cx="3084178" cy="276999"/>
              </a:xfrm>
              <a:prstGeom prst="rect">
                <a:avLst/>
              </a:prstGeom>
              <a:noFill/>
            </p:spPr>
            <p:txBody>
              <a:bodyPr wrap="none" lIns="0" tIns="0" rIns="0" bIns="0" rtlCol="0">
                <a:spAutoFit/>
              </a:bodyPr>
              <a:lstStyle/>
              <a:p>
                <a14:m>
                  <m:oMath xmlns:m="http://schemas.openxmlformats.org/officeDocument/2006/math">
                    <m:r>
                      <a:rPr lang="tr-TR" i="1" smtClean="0">
                        <a:solidFill>
                          <a:srgbClr val="FF0000"/>
                        </a:solidFill>
                        <a:latin typeface="Cambria Math" panose="02040503050406030204" pitchFamily="18" charset="0"/>
                      </a:rPr>
                      <m:t>−0</m:t>
                    </m:r>
                    <m:r>
                      <a:rPr lang="tr-TR" b="0" i="1" smtClean="0">
                        <a:solidFill>
                          <a:srgbClr val="FF0000"/>
                        </a:solidFill>
                        <a:latin typeface="Cambria Math" panose="02040503050406030204" pitchFamily="18" charset="0"/>
                      </a:rPr>
                      <m:t>.</m:t>
                    </m:r>
                    <m:r>
                      <a:rPr lang="tr-TR" i="1" smtClean="0">
                        <a:solidFill>
                          <a:srgbClr val="FF0000"/>
                        </a:solidFill>
                        <a:latin typeface="Cambria Math" panose="02040503050406030204" pitchFamily="18" charset="0"/>
                      </a:rPr>
                      <m:t>25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1 −0.75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2+0.25≤</m:t>
                    </m:r>
                  </m:oMath>
                </a14:m>
                <a:r>
                  <a:rPr lang="tr-TR" dirty="0"/>
                  <a:t> 0 </a:t>
                </a:r>
              </a:p>
            </p:txBody>
          </p:sp>
        </mc:Choice>
        <mc:Fallback xmlns="">
          <p:sp>
            <p:nvSpPr>
              <p:cNvPr id="6" name="Metin kutusu 5">
                <a:extLst>
                  <a:ext uri="{FF2B5EF4-FFF2-40B4-BE49-F238E27FC236}">
                    <a16:creationId xmlns:a16="http://schemas.microsoft.com/office/drawing/2014/main" id="{BA94D0F7-7F15-2622-68E2-560BC5DA90D8}"/>
                  </a:ext>
                </a:extLst>
              </p:cNvPr>
              <p:cNvSpPr txBox="1">
                <a:spLocks noRot="1" noChangeAspect="1" noMove="1" noResize="1" noEditPoints="1" noAdjustHandles="1" noChangeArrowheads="1" noChangeShapeType="1" noTextEdit="1"/>
              </p:cNvSpPr>
              <p:nvPr/>
            </p:nvSpPr>
            <p:spPr>
              <a:xfrm>
                <a:off x="2843808" y="4448162"/>
                <a:ext cx="3084178" cy="276999"/>
              </a:xfrm>
              <a:prstGeom prst="rect">
                <a:avLst/>
              </a:prstGeom>
              <a:blipFill>
                <a:blip r:embed="rId4"/>
                <a:stretch>
                  <a:fillRect l="-1386" t="-28889" r="-1188"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3270D7A6-F321-B5AB-F35B-CD6E33EE12DC}"/>
                  </a:ext>
                </a:extLst>
              </p:cNvPr>
              <p:cNvSpPr txBox="1"/>
              <p:nvPr/>
            </p:nvSpPr>
            <p:spPr>
              <a:xfrm>
                <a:off x="2736771" y="5122590"/>
                <a:ext cx="3092193"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0 </a:t>
                </a:r>
              </a:p>
            </p:txBody>
          </p:sp>
        </mc:Choice>
        <mc:Fallback xmlns="">
          <p:sp>
            <p:nvSpPr>
              <p:cNvPr id="7" name="Metin kutusu 6">
                <a:extLst>
                  <a:ext uri="{FF2B5EF4-FFF2-40B4-BE49-F238E27FC236}">
                    <a16:creationId xmlns:a16="http://schemas.microsoft.com/office/drawing/2014/main" id="{3270D7A6-F321-B5AB-F35B-CD6E33EE12DC}"/>
                  </a:ext>
                </a:extLst>
              </p:cNvPr>
              <p:cNvSpPr txBox="1">
                <a:spLocks noRot="1" noChangeAspect="1" noMove="1" noResize="1" noEditPoints="1" noAdjustHandles="1" noChangeArrowheads="1" noChangeShapeType="1" noTextEdit="1"/>
              </p:cNvSpPr>
              <p:nvPr/>
            </p:nvSpPr>
            <p:spPr>
              <a:xfrm>
                <a:off x="2736771" y="5122590"/>
                <a:ext cx="3092193" cy="276999"/>
              </a:xfrm>
              <a:prstGeom prst="rect">
                <a:avLst/>
              </a:prstGeom>
              <a:blipFill>
                <a:blip r:embed="rId5"/>
                <a:stretch>
                  <a:fillRect l="-2761" t="-28261" r="-1183" b="-50000"/>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C6F909F9-5224-3E6E-1865-B6164144478C}"/>
              </a:ext>
            </a:extLst>
          </p:cNvPr>
          <p:cNvSpPr txBox="1"/>
          <p:nvPr/>
        </p:nvSpPr>
        <p:spPr>
          <a:xfrm>
            <a:off x="2872730" y="1493491"/>
            <a:ext cx="6156177" cy="369332"/>
          </a:xfrm>
          <a:prstGeom prst="rect">
            <a:avLst/>
          </a:prstGeom>
          <a:noFill/>
        </p:spPr>
        <p:txBody>
          <a:bodyPr wrap="square" rtlCol="0">
            <a:spAutoFit/>
          </a:bodyPr>
          <a:lstStyle/>
          <a:p>
            <a:r>
              <a:rPr lang="tr-TR"/>
              <a:t>Her iki değişken de tamsayılı olacağı için X2 </a:t>
            </a:r>
            <a:r>
              <a:rPr lang="tr-TR" dirty="0"/>
              <a:t>rastgele seçilir</a:t>
            </a:r>
          </a:p>
        </p:txBody>
      </p: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EC61C738-2CEE-B8BC-C9C1-9EF21F2049FB}"/>
                  </a:ext>
                </a:extLst>
              </p:cNvPr>
              <p:cNvSpPr txBox="1"/>
              <p:nvPr/>
            </p:nvSpPr>
            <p:spPr>
              <a:xfrm>
                <a:off x="1907643" y="2210748"/>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9" name="Metin kutusu 8">
                <a:extLst>
                  <a:ext uri="{FF2B5EF4-FFF2-40B4-BE49-F238E27FC236}">
                    <a16:creationId xmlns:a16="http://schemas.microsoft.com/office/drawing/2014/main" id="{EC61C738-2CEE-B8BC-C9C1-9EF21F2049FB}"/>
                  </a:ext>
                </a:extLst>
              </p:cNvPr>
              <p:cNvSpPr txBox="1">
                <a:spLocks noRot="1" noChangeAspect="1" noMove="1" noResize="1" noEditPoints="1" noAdjustHandles="1" noChangeArrowheads="1" noChangeShapeType="1" noTextEdit="1"/>
              </p:cNvSpPr>
              <p:nvPr/>
            </p:nvSpPr>
            <p:spPr>
              <a:xfrm>
                <a:off x="1907643" y="2210748"/>
                <a:ext cx="2931892" cy="276999"/>
              </a:xfrm>
              <a:prstGeom prst="rect">
                <a:avLst/>
              </a:prstGeom>
              <a:blipFill>
                <a:blip r:embed="rId6"/>
                <a:stretch>
                  <a:fillRect l="-1455" r="-1663" b="-8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619750DF-A82A-9BD5-BAE4-0AFA00D68BA1}"/>
                  </a:ext>
                </a:extLst>
              </p:cNvPr>
              <p:cNvSpPr txBox="1"/>
              <p:nvPr/>
            </p:nvSpPr>
            <p:spPr>
              <a:xfrm>
                <a:off x="2736771" y="5598989"/>
                <a:ext cx="2957541"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 </a:t>
                </a:r>
              </a:p>
            </p:txBody>
          </p:sp>
        </mc:Choice>
        <mc:Fallback xmlns="">
          <p:sp>
            <p:nvSpPr>
              <p:cNvPr id="10" name="Metin kutusu 9">
                <a:extLst>
                  <a:ext uri="{FF2B5EF4-FFF2-40B4-BE49-F238E27FC236}">
                    <a16:creationId xmlns:a16="http://schemas.microsoft.com/office/drawing/2014/main" id="{619750DF-A82A-9BD5-BAE4-0AFA00D68BA1}"/>
                  </a:ext>
                </a:extLst>
              </p:cNvPr>
              <p:cNvSpPr txBox="1">
                <a:spLocks noRot="1" noChangeAspect="1" noMove="1" noResize="1" noEditPoints="1" noAdjustHandles="1" noChangeArrowheads="1" noChangeShapeType="1" noTextEdit="1"/>
              </p:cNvSpPr>
              <p:nvPr/>
            </p:nvSpPr>
            <p:spPr>
              <a:xfrm>
                <a:off x="2736771" y="5598989"/>
                <a:ext cx="2957541" cy="276999"/>
              </a:xfrm>
              <a:prstGeom prst="rect">
                <a:avLst/>
              </a:prstGeom>
              <a:blipFill>
                <a:blip r:embed="rId7"/>
                <a:stretch>
                  <a:fillRect l="-2887" t="-28261" b="-50000"/>
                </a:stretch>
              </a:blipFill>
            </p:spPr>
            <p:txBody>
              <a:bodyPr/>
              <a:lstStyle/>
              <a:p>
                <a:r>
                  <a:rPr lang="tr-TR">
                    <a:noFill/>
                  </a:rPr>
                  <a:t> </a:t>
                </a:r>
              </a:p>
            </p:txBody>
          </p:sp>
        </mc:Fallback>
      </mc:AlternateContent>
      <p:sp>
        <p:nvSpPr>
          <p:cNvPr id="11" name="Arrow: Right 2">
            <a:extLst>
              <a:ext uri="{FF2B5EF4-FFF2-40B4-BE49-F238E27FC236}">
                <a16:creationId xmlns:a16="http://schemas.microsoft.com/office/drawing/2014/main" id="{D8D2AFCC-797A-2F5A-7D5A-D41F38D63D0A}"/>
              </a:ext>
            </a:extLst>
          </p:cNvPr>
          <p:cNvSpPr/>
          <p:nvPr/>
        </p:nvSpPr>
        <p:spPr>
          <a:xfrm>
            <a:off x="578294" y="5495172"/>
            <a:ext cx="188357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Yeni </a:t>
            </a:r>
            <a:r>
              <a:rPr lang="tr-TR" sz="1000" dirty="0" err="1"/>
              <a:t>Tamsayılı</a:t>
            </a:r>
            <a:r>
              <a:rPr lang="tr-TR" sz="1000" dirty="0"/>
              <a:t> olma kısıt</a:t>
            </a:r>
          </a:p>
        </p:txBody>
      </p:sp>
    </p:spTree>
    <p:extLst>
      <p:ext uri="{BB962C8B-B14F-4D97-AF65-F5344CB8AC3E}">
        <p14:creationId xmlns:p14="http://schemas.microsoft.com/office/powerpoint/2010/main" val="185336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984C4D7-97C3-DDCE-598F-69C4B6172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A866712-E1B0-3F3F-5EEE-71275728E0DB}"/>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73F5246A-110A-B0C1-15A5-7809B9D581AC}"/>
              </a:ext>
            </a:extLst>
          </p:cNvPr>
          <p:cNvGraphicFramePr>
            <a:graphicFrameLocks/>
          </p:cNvGraphicFramePr>
          <p:nvPr>
            <p:extLst>
              <p:ext uri="{D42A27DB-BD31-4B8C-83A1-F6EECF244321}">
                <p14:modId xmlns:p14="http://schemas.microsoft.com/office/powerpoint/2010/main" val="1027767876"/>
              </p:ext>
            </p:extLst>
          </p:nvPr>
        </p:nvGraphicFramePr>
        <p:xfrm>
          <a:off x="1763688" y="1916832"/>
          <a:ext cx="5481957" cy="226785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4012336163"/>
                    </a:ext>
                  </a:extLst>
                </a:gridCol>
                <a:gridCol w="770255">
                  <a:extLst>
                    <a:ext uri="{9D8B030D-6E8A-4147-A177-3AD203B41FA5}">
                      <a16:colId xmlns:a16="http://schemas.microsoft.com/office/drawing/2014/main" val="20000"/>
                    </a:ext>
                  </a:extLst>
                </a:gridCol>
                <a:gridCol w="46069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449580">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tblGrid>
              <a:tr h="291192">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8</a:t>
                      </a:r>
                    </a:p>
                  </a:txBody>
                  <a:tcPr/>
                </a:tc>
                <a:tc>
                  <a:txBody>
                    <a:bodyPr/>
                    <a:lstStyle/>
                    <a:p>
                      <a:r>
                        <a:rPr lang="tr-TR" dirty="0"/>
                        <a:t>X1</a:t>
                      </a:r>
                    </a:p>
                  </a:txBody>
                  <a:tcPr/>
                </a:tc>
                <a:tc>
                  <a:txBody>
                    <a:bodyPr/>
                    <a:lstStyle/>
                    <a:p>
                      <a:pPr algn="r"/>
                      <a:r>
                        <a:rPr lang="tr-TR" dirty="0"/>
                        <a:t>1</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3.75</a:t>
                      </a:r>
                      <a:endParaRPr lang="tr-TR" dirty="0"/>
                    </a:p>
                  </a:txBody>
                  <a:tcPr/>
                </a:tc>
                <a:extLst>
                  <a:ext uri="{0D108BD9-81ED-4DB2-BD59-A6C34878D82A}">
                    <a16:rowId xmlns:a16="http://schemas.microsoft.com/office/drawing/2014/main" val="10002"/>
                  </a:ext>
                </a:extLst>
              </a:tr>
              <a:tr h="418732">
                <a:tc>
                  <a:txBody>
                    <a:bodyPr/>
                    <a:lstStyle/>
                    <a:p>
                      <a:r>
                        <a:rPr lang="tr-TR" dirty="0"/>
                        <a:t>5</a:t>
                      </a:r>
                    </a:p>
                  </a:txBody>
                  <a:tcPr/>
                </a:tc>
                <a:tc>
                  <a:txBody>
                    <a:bodyPr/>
                    <a:lstStyle/>
                    <a:p>
                      <a:r>
                        <a:rPr lang="tr-TR" dirty="0"/>
                        <a:t>X2</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a:t>2.25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t>0</a:t>
                      </a:r>
                    </a:p>
                  </a:txBody>
                  <a:tcPr/>
                </a:tc>
                <a:tc>
                  <a:txBody>
                    <a:bodyPr/>
                    <a:lstStyle/>
                    <a:p>
                      <a:r>
                        <a:rPr lang="tr-TR" dirty="0"/>
                        <a:t>S3</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0.25</a:t>
                      </a:r>
                      <a:endParaRPr lang="tr-TR" dirty="0"/>
                    </a:p>
                  </a:txBody>
                  <a:tcPr/>
                </a:tc>
                <a:tc>
                  <a:txBody>
                    <a:bodyPr/>
                    <a:lstStyle/>
                    <a:p>
                      <a:pPr algn="r"/>
                      <a:r>
                        <a:rPr lang="tr-TR"/>
                        <a:t>0.75</a:t>
                      </a:r>
                      <a:endParaRPr lang="tr-TR" dirty="0"/>
                    </a:p>
                  </a:txBody>
                  <a:tcPr/>
                </a:tc>
                <a:tc>
                  <a:txBody>
                    <a:bodyPr/>
                    <a:lstStyle/>
                    <a:p>
                      <a:pPr algn="r"/>
                      <a:r>
                        <a:rPr lang="tr-TR" dirty="0"/>
                        <a:t>1</a:t>
                      </a:r>
                    </a:p>
                  </a:txBody>
                  <a:tcPr/>
                </a:tc>
                <a:tc>
                  <a:txBody>
                    <a:bodyPr/>
                    <a:lstStyle/>
                    <a:p>
                      <a:pPr algn="r"/>
                      <a:r>
                        <a:rPr lang="tr-TR"/>
                        <a:t>-0.25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dirty="0"/>
                        <a:t>Z</a:t>
                      </a:r>
                    </a:p>
                  </a:txBody>
                  <a:tcPr/>
                </a:tc>
                <a:tc>
                  <a:txBody>
                    <a:bodyPr/>
                    <a:lstStyle/>
                    <a:p>
                      <a:pPr algn="r"/>
                      <a:r>
                        <a:rPr lang="tr-TR" dirty="0"/>
                        <a:t>8</a:t>
                      </a:r>
                    </a:p>
                  </a:txBody>
                  <a:tcPr/>
                </a:tc>
                <a:tc>
                  <a:txBody>
                    <a:bodyPr/>
                    <a:lstStyle/>
                    <a:p>
                      <a:pPr algn="r"/>
                      <a:r>
                        <a:rPr lang="tr-TR" dirty="0"/>
                        <a:t>5</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r>
                        <a:rPr lang="tr-TR"/>
                        <a:t>41.25</a:t>
                      </a:r>
                      <a:endParaRPr lang="tr-TR" dirty="0"/>
                    </a:p>
                  </a:txBody>
                  <a:tcPr/>
                </a:tc>
                <a:extLst>
                  <a:ext uri="{0D108BD9-81ED-4DB2-BD59-A6C34878D82A}">
                    <a16:rowId xmlns:a16="http://schemas.microsoft.com/office/drawing/2014/main" val="2769383279"/>
                  </a:ext>
                </a:extLst>
              </a:tr>
              <a:tr h="370840">
                <a:tc>
                  <a:txBody>
                    <a:bodyPr/>
                    <a:lstStyle/>
                    <a:p>
                      <a:endParaRPr lang="tr-TR" dirty="0"/>
                    </a:p>
                  </a:txBody>
                  <a:tcPr/>
                </a:tc>
                <a:tc>
                  <a:txBody>
                    <a:bodyPr/>
                    <a:lstStyle/>
                    <a:p>
                      <a:r>
                        <a:rPr lang="tr-TR" dirty="0"/>
                        <a:t>C-Z</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endParaRPr lang="tr-TR" dirty="0"/>
                    </a:p>
                  </a:txBody>
                  <a:tcPr/>
                </a:tc>
                <a:extLst>
                  <a:ext uri="{0D108BD9-81ED-4DB2-BD59-A6C34878D82A}">
                    <a16:rowId xmlns:a16="http://schemas.microsoft.com/office/drawing/2014/main" val="1190636119"/>
                  </a:ext>
                </a:extLst>
              </a:tr>
            </a:tbl>
          </a:graphicData>
        </a:graphic>
      </p:graphicFrame>
      <p:graphicFrame>
        <p:nvGraphicFramePr>
          <p:cNvPr id="5" name="İçerik Yer Tutucusu 4">
            <a:extLst>
              <a:ext uri="{FF2B5EF4-FFF2-40B4-BE49-F238E27FC236}">
                <a16:creationId xmlns:a16="http://schemas.microsoft.com/office/drawing/2014/main" id="{5B296434-01E4-A88C-AC79-66F0FB052B0C}"/>
              </a:ext>
            </a:extLst>
          </p:cNvPr>
          <p:cNvGraphicFramePr>
            <a:graphicFrameLocks/>
          </p:cNvGraphicFramePr>
          <p:nvPr>
            <p:extLst>
              <p:ext uri="{D42A27DB-BD31-4B8C-83A1-F6EECF244321}">
                <p14:modId xmlns:p14="http://schemas.microsoft.com/office/powerpoint/2010/main" val="334880476"/>
              </p:ext>
            </p:extLst>
          </p:nvPr>
        </p:nvGraphicFramePr>
        <p:xfrm>
          <a:off x="1763687" y="1916832"/>
          <a:ext cx="5481957" cy="226785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4012336163"/>
                    </a:ext>
                  </a:extLst>
                </a:gridCol>
                <a:gridCol w="770255">
                  <a:extLst>
                    <a:ext uri="{9D8B030D-6E8A-4147-A177-3AD203B41FA5}">
                      <a16:colId xmlns:a16="http://schemas.microsoft.com/office/drawing/2014/main" val="20000"/>
                    </a:ext>
                  </a:extLst>
                </a:gridCol>
                <a:gridCol w="46069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449580">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tblGrid>
              <a:tr h="291192">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8</a:t>
                      </a:r>
                    </a:p>
                  </a:txBody>
                  <a:tcPr/>
                </a:tc>
                <a:tc>
                  <a:txBody>
                    <a:bodyPr/>
                    <a:lstStyle/>
                    <a:p>
                      <a:r>
                        <a:rPr lang="tr-TR" dirty="0"/>
                        <a:t>X1</a:t>
                      </a:r>
                    </a:p>
                  </a:txBody>
                  <a:tcPr/>
                </a:tc>
                <a:tc>
                  <a:txBody>
                    <a:bodyPr/>
                    <a:lstStyle/>
                    <a:p>
                      <a:pPr algn="r"/>
                      <a:r>
                        <a:rPr lang="tr-TR" dirty="0"/>
                        <a:t>1</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0.25</a:t>
                      </a:r>
                      <a:endParaRPr lang="tr-TR" dirty="0"/>
                    </a:p>
                  </a:txBody>
                  <a:tcPr/>
                </a:tc>
                <a:tc>
                  <a:txBody>
                    <a:bodyPr/>
                    <a:lstStyle/>
                    <a:p>
                      <a:pPr algn="r"/>
                      <a:r>
                        <a:rPr lang="tr-TR" b="1" dirty="0">
                          <a:solidFill>
                            <a:srgbClr val="FF0000"/>
                          </a:solidFill>
                        </a:rPr>
                        <a:t>0</a:t>
                      </a:r>
                    </a:p>
                  </a:txBody>
                  <a:tcPr/>
                </a:tc>
                <a:tc>
                  <a:txBody>
                    <a:bodyPr/>
                    <a:lstStyle/>
                    <a:p>
                      <a:pPr algn="r"/>
                      <a:r>
                        <a:rPr lang="tr-TR"/>
                        <a:t>3.75</a:t>
                      </a:r>
                      <a:endParaRPr lang="tr-TR" dirty="0"/>
                    </a:p>
                  </a:txBody>
                  <a:tcPr/>
                </a:tc>
                <a:extLst>
                  <a:ext uri="{0D108BD9-81ED-4DB2-BD59-A6C34878D82A}">
                    <a16:rowId xmlns:a16="http://schemas.microsoft.com/office/drawing/2014/main" val="10002"/>
                  </a:ext>
                </a:extLst>
              </a:tr>
              <a:tr h="418732">
                <a:tc>
                  <a:txBody>
                    <a:bodyPr/>
                    <a:lstStyle/>
                    <a:p>
                      <a:r>
                        <a:rPr lang="tr-TR" dirty="0"/>
                        <a:t>5</a:t>
                      </a:r>
                    </a:p>
                  </a:txBody>
                  <a:tcPr/>
                </a:tc>
                <a:tc>
                  <a:txBody>
                    <a:bodyPr/>
                    <a:lstStyle/>
                    <a:p>
                      <a:r>
                        <a:rPr lang="tr-TR" dirty="0"/>
                        <a:t>X2</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a:t>2.25</a:t>
                      </a:r>
                      <a:endParaRPr lang="tr-TR" dirty="0"/>
                    </a:p>
                  </a:txBody>
                  <a:tcPr/>
                </a:tc>
                <a:tc>
                  <a:txBody>
                    <a:bodyPr/>
                    <a:lstStyle/>
                    <a:p>
                      <a:pPr algn="r"/>
                      <a:r>
                        <a:rPr lang="tr-TR"/>
                        <a:t>-0.25</a:t>
                      </a:r>
                      <a:endParaRPr lang="tr-TR" dirty="0"/>
                    </a:p>
                  </a:txBody>
                  <a:tcPr/>
                </a:tc>
                <a:tc>
                  <a:txBody>
                    <a:bodyPr/>
                    <a:lstStyle/>
                    <a:p>
                      <a:pPr algn="r"/>
                      <a:r>
                        <a:rPr lang="tr-TR" b="1" dirty="0">
                          <a:solidFill>
                            <a:srgbClr val="FF0000"/>
                          </a:solidFill>
                        </a:rPr>
                        <a:t>0</a:t>
                      </a:r>
                    </a:p>
                  </a:txBody>
                  <a:tcPr/>
                </a:tc>
                <a:tc>
                  <a:txBody>
                    <a:bodyPr/>
                    <a:lstStyle/>
                    <a:p>
                      <a:pPr algn="r"/>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t>0</a:t>
                      </a:r>
                    </a:p>
                  </a:txBody>
                  <a:tcPr/>
                </a:tc>
                <a:tc>
                  <a:txBody>
                    <a:bodyPr/>
                    <a:lstStyle/>
                    <a:p>
                      <a:r>
                        <a:rPr lang="tr-TR" dirty="0"/>
                        <a:t>S3</a:t>
                      </a:r>
                    </a:p>
                  </a:txBody>
                  <a:tcPr/>
                </a:tc>
                <a:tc>
                  <a:txBody>
                    <a:bodyPr/>
                    <a:lstStyle/>
                    <a:p>
                      <a:pPr algn="r"/>
                      <a:r>
                        <a:rPr lang="tr-TR" b="1" dirty="0">
                          <a:solidFill>
                            <a:srgbClr val="FF0000"/>
                          </a:solidFill>
                        </a:rPr>
                        <a:t>0</a:t>
                      </a:r>
                    </a:p>
                  </a:txBody>
                  <a:tcPr/>
                </a:tc>
                <a:tc>
                  <a:txBody>
                    <a:bodyPr/>
                    <a:lstStyle/>
                    <a:p>
                      <a:pPr algn="r"/>
                      <a:r>
                        <a:rPr lang="tr-TR" b="1" dirty="0">
                          <a:solidFill>
                            <a:srgbClr val="FF0000"/>
                          </a:solidFill>
                        </a:rPr>
                        <a:t>0</a:t>
                      </a:r>
                    </a:p>
                  </a:txBody>
                  <a:tcPr/>
                </a:tc>
                <a:tc>
                  <a:txBody>
                    <a:bodyPr/>
                    <a:lstStyle/>
                    <a:p>
                      <a:pPr algn="r"/>
                      <a:r>
                        <a:rPr lang="tr-TR" b="1">
                          <a:solidFill>
                            <a:srgbClr val="FF0000"/>
                          </a:solidFill>
                        </a:rPr>
                        <a:t>0.25</a:t>
                      </a:r>
                      <a:endParaRPr lang="tr-TR" b="1" dirty="0">
                        <a:solidFill>
                          <a:srgbClr val="FF0000"/>
                        </a:solidFill>
                      </a:endParaRPr>
                    </a:p>
                  </a:txBody>
                  <a:tcPr/>
                </a:tc>
                <a:tc>
                  <a:txBody>
                    <a:bodyPr/>
                    <a:lstStyle/>
                    <a:p>
                      <a:pPr algn="r"/>
                      <a:r>
                        <a:rPr lang="tr-TR" b="1">
                          <a:solidFill>
                            <a:srgbClr val="FF0000"/>
                          </a:solidFill>
                        </a:rPr>
                        <a:t>0.75</a:t>
                      </a:r>
                      <a:endParaRPr lang="tr-TR" b="1" dirty="0">
                        <a:solidFill>
                          <a:srgbClr val="FF0000"/>
                        </a:solidFill>
                      </a:endParaRPr>
                    </a:p>
                  </a:txBody>
                  <a:tcPr/>
                </a:tc>
                <a:tc>
                  <a:txBody>
                    <a:bodyPr/>
                    <a:lstStyle/>
                    <a:p>
                      <a:pPr algn="r"/>
                      <a:r>
                        <a:rPr lang="tr-TR" b="1" dirty="0">
                          <a:solidFill>
                            <a:srgbClr val="FF0000"/>
                          </a:solidFill>
                        </a:rPr>
                        <a:t>1</a:t>
                      </a:r>
                    </a:p>
                  </a:txBody>
                  <a:tcPr/>
                </a:tc>
                <a:tc>
                  <a:txBody>
                    <a:bodyPr/>
                    <a:lstStyle/>
                    <a:p>
                      <a:pPr algn="r"/>
                      <a:r>
                        <a:rPr lang="tr-TR"/>
                        <a:t>-0.25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dirty="0"/>
                        <a:t>Z</a:t>
                      </a:r>
                    </a:p>
                  </a:txBody>
                  <a:tcPr/>
                </a:tc>
                <a:tc>
                  <a:txBody>
                    <a:bodyPr/>
                    <a:lstStyle/>
                    <a:p>
                      <a:pPr algn="r"/>
                      <a:r>
                        <a:rPr lang="tr-TR" b="0" dirty="0">
                          <a:solidFill>
                            <a:schemeClr val="tx1"/>
                          </a:solidFill>
                        </a:rPr>
                        <a:t>8</a:t>
                      </a:r>
                    </a:p>
                  </a:txBody>
                  <a:tcPr/>
                </a:tc>
                <a:tc>
                  <a:txBody>
                    <a:bodyPr/>
                    <a:lstStyle/>
                    <a:p>
                      <a:pPr algn="r"/>
                      <a:r>
                        <a:rPr lang="tr-TR" b="0" dirty="0">
                          <a:solidFill>
                            <a:schemeClr val="tx1"/>
                          </a:solidFill>
                        </a:rPr>
                        <a:t>5</a:t>
                      </a:r>
                    </a:p>
                  </a:txBody>
                  <a:tcPr/>
                </a:tc>
                <a:tc>
                  <a:txBody>
                    <a:bodyPr/>
                    <a:lstStyle/>
                    <a:p>
                      <a:pPr algn="r"/>
                      <a:r>
                        <a:rPr lang="tr-TR" b="0">
                          <a:solidFill>
                            <a:schemeClr val="tx1"/>
                          </a:solidFill>
                        </a:rPr>
                        <a:t>1.25</a:t>
                      </a:r>
                      <a:endParaRPr lang="tr-TR" b="0" dirty="0">
                        <a:solidFill>
                          <a:schemeClr val="tx1"/>
                        </a:solidFill>
                      </a:endParaRPr>
                    </a:p>
                  </a:txBody>
                  <a:tcPr/>
                </a:tc>
                <a:tc>
                  <a:txBody>
                    <a:bodyPr/>
                    <a:lstStyle/>
                    <a:p>
                      <a:pPr algn="r"/>
                      <a:r>
                        <a:rPr lang="tr-TR" b="0">
                          <a:solidFill>
                            <a:schemeClr val="tx1"/>
                          </a:solidFill>
                        </a:rPr>
                        <a:t>0.75</a:t>
                      </a:r>
                      <a:endParaRPr lang="tr-TR" b="0" dirty="0">
                        <a:solidFill>
                          <a:schemeClr val="tx1"/>
                        </a:solidFill>
                      </a:endParaRPr>
                    </a:p>
                  </a:txBody>
                  <a:tcPr/>
                </a:tc>
                <a:tc>
                  <a:txBody>
                    <a:bodyPr/>
                    <a:lstStyle/>
                    <a:p>
                      <a:pPr algn="r"/>
                      <a:r>
                        <a:rPr lang="tr-TR" b="0" dirty="0">
                          <a:solidFill>
                            <a:schemeClr val="tx1"/>
                          </a:solidFill>
                        </a:rPr>
                        <a:t>0</a:t>
                      </a:r>
                    </a:p>
                  </a:txBody>
                  <a:tcPr/>
                </a:tc>
                <a:tc>
                  <a:txBody>
                    <a:bodyPr/>
                    <a:lstStyle/>
                    <a:p>
                      <a:pPr algn="r"/>
                      <a:r>
                        <a:rPr lang="tr-TR"/>
                        <a:t>41.25</a:t>
                      </a:r>
                      <a:endParaRPr lang="tr-TR" dirty="0"/>
                    </a:p>
                  </a:txBody>
                  <a:tcPr/>
                </a:tc>
                <a:extLst>
                  <a:ext uri="{0D108BD9-81ED-4DB2-BD59-A6C34878D82A}">
                    <a16:rowId xmlns:a16="http://schemas.microsoft.com/office/drawing/2014/main" val="2769383279"/>
                  </a:ext>
                </a:extLst>
              </a:tr>
              <a:tr h="370840">
                <a:tc>
                  <a:txBody>
                    <a:bodyPr/>
                    <a:lstStyle/>
                    <a:p>
                      <a:endParaRPr lang="tr-TR" dirty="0"/>
                    </a:p>
                  </a:txBody>
                  <a:tcPr/>
                </a:tc>
                <a:tc>
                  <a:txBody>
                    <a:bodyPr/>
                    <a:lstStyle/>
                    <a:p>
                      <a:r>
                        <a:rPr lang="tr-TR" dirty="0"/>
                        <a:t>C-Z</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endParaRPr lang="tr-TR" dirty="0"/>
                    </a:p>
                  </a:txBody>
                  <a:tcPr/>
                </a:tc>
                <a:extLst>
                  <a:ext uri="{0D108BD9-81ED-4DB2-BD59-A6C34878D82A}">
                    <a16:rowId xmlns:a16="http://schemas.microsoft.com/office/drawing/2014/main" val="1190636119"/>
                  </a:ext>
                </a:extLst>
              </a:tr>
            </a:tbl>
          </a:graphicData>
        </a:graphic>
      </p:graphicFrame>
    </p:spTree>
    <p:extLst>
      <p:ext uri="{BB962C8B-B14F-4D97-AF65-F5344CB8AC3E}">
        <p14:creationId xmlns:p14="http://schemas.microsoft.com/office/powerpoint/2010/main" val="24542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015DD2D-91CF-6D24-8F60-155EAB3D1DDA}"/>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63FE5B9-732B-5D28-146B-8EF77BE9AFD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F8971E7E-392A-31AA-E199-88EEAC6F6981}"/>
              </a:ext>
            </a:extLst>
          </p:cNvPr>
          <p:cNvGraphicFramePr>
            <a:graphicFrameLocks/>
          </p:cNvGraphicFramePr>
          <p:nvPr>
            <p:extLst>
              <p:ext uri="{D42A27DB-BD31-4B8C-83A1-F6EECF244321}">
                <p14:modId xmlns:p14="http://schemas.microsoft.com/office/powerpoint/2010/main" val="2362114765"/>
              </p:ext>
            </p:extLst>
          </p:nvPr>
        </p:nvGraphicFramePr>
        <p:xfrm>
          <a:off x="685799" y="1722916"/>
          <a:ext cx="7772401" cy="1844040"/>
        </p:xfrm>
        <a:graphic>
          <a:graphicData uri="http://schemas.openxmlformats.org/drawingml/2006/table">
            <a:tbl>
              <a:tblPr firstRow="1" bandRow="1">
                <a:tableStyleId>{5C22544A-7EE6-4342-B048-85BDC9FD1C3A}</a:tableStyleId>
              </a:tblPr>
              <a:tblGrid>
                <a:gridCol w="1110343">
                  <a:extLst>
                    <a:ext uri="{9D8B030D-6E8A-4147-A177-3AD203B41FA5}">
                      <a16:colId xmlns:a16="http://schemas.microsoft.com/office/drawing/2014/main" val="20000"/>
                    </a:ext>
                  </a:extLst>
                </a:gridCol>
                <a:gridCol w="1110343">
                  <a:extLst>
                    <a:ext uri="{9D8B030D-6E8A-4147-A177-3AD203B41FA5}">
                      <a16:colId xmlns:a16="http://schemas.microsoft.com/office/drawing/2014/main" val="20001"/>
                    </a:ext>
                  </a:extLst>
                </a:gridCol>
                <a:gridCol w="1110343">
                  <a:extLst>
                    <a:ext uri="{9D8B030D-6E8A-4147-A177-3AD203B41FA5}">
                      <a16:colId xmlns:a16="http://schemas.microsoft.com/office/drawing/2014/main" val="20002"/>
                    </a:ext>
                  </a:extLst>
                </a:gridCol>
                <a:gridCol w="1110343">
                  <a:extLst>
                    <a:ext uri="{9D8B030D-6E8A-4147-A177-3AD203B41FA5}">
                      <a16:colId xmlns:a16="http://schemas.microsoft.com/office/drawing/2014/main" val="20003"/>
                    </a:ext>
                  </a:extLst>
                </a:gridCol>
                <a:gridCol w="1110343">
                  <a:extLst>
                    <a:ext uri="{9D8B030D-6E8A-4147-A177-3AD203B41FA5}">
                      <a16:colId xmlns:a16="http://schemas.microsoft.com/office/drawing/2014/main" val="20004"/>
                    </a:ext>
                  </a:extLst>
                </a:gridCol>
                <a:gridCol w="1110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375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solidFill>
                            <a:srgbClr val="FF0000"/>
                          </a:solidFill>
                        </a:rPr>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solidFill>
                            <a:srgbClr val="FF0000"/>
                          </a:solidFill>
                        </a:rPr>
                        <a:t>s3</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solidFill>
                            <a:srgbClr val="FF0000"/>
                          </a:solidFill>
                        </a:rPr>
                        <a:t>1</a:t>
                      </a:r>
                    </a:p>
                  </a:txBody>
                  <a:tcPr/>
                </a:tc>
                <a:tc>
                  <a:txBody>
                    <a:bodyPr/>
                    <a:lstStyle/>
                    <a:p>
                      <a:r>
                        <a:rPr lang="tr-TR">
                          <a:solidFill>
                            <a:srgbClr val="FF0000"/>
                          </a:solidFill>
                        </a:rPr>
                        <a:t>-0.25</a:t>
                      </a:r>
                      <a:endParaRPr lang="tr-TR" dirty="0">
                        <a:solidFill>
                          <a:srgbClr val="FF0000"/>
                        </a:solidFill>
                      </a:endParaRPr>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t>0</a:t>
                      </a:r>
                    </a:p>
                  </a:txBody>
                  <a:tcPr/>
                </a:tc>
                <a:tc>
                  <a:txBody>
                    <a:bodyPr/>
                    <a:lstStyle/>
                    <a:p>
                      <a:r>
                        <a:rPr lang="tr-TR"/>
                        <a:t>41.25</a:t>
                      </a:r>
                      <a:endParaRPr lang="tr-TR" dirty="0"/>
                    </a:p>
                  </a:txBody>
                  <a:tcPr/>
                </a:tc>
                <a:extLst>
                  <a:ext uri="{0D108BD9-81ED-4DB2-BD59-A6C34878D82A}">
                    <a16:rowId xmlns:a16="http://schemas.microsoft.com/office/drawing/2014/main" val="2060764890"/>
                  </a:ext>
                </a:extLst>
              </a:tr>
            </a:tbl>
          </a:graphicData>
        </a:graphic>
      </p:graphicFrame>
      <p:grpSp>
        <p:nvGrpSpPr>
          <p:cNvPr id="5" name="Grup 4">
            <a:extLst>
              <a:ext uri="{FF2B5EF4-FFF2-40B4-BE49-F238E27FC236}">
                <a16:creationId xmlns:a16="http://schemas.microsoft.com/office/drawing/2014/main" id="{30337CF5-A014-7BA7-DD39-708093505F75}"/>
              </a:ext>
            </a:extLst>
          </p:cNvPr>
          <p:cNvGrpSpPr/>
          <p:nvPr/>
        </p:nvGrpSpPr>
        <p:grpSpPr>
          <a:xfrm>
            <a:off x="3231486" y="4213064"/>
            <a:ext cx="3865699" cy="1405308"/>
            <a:chOff x="1815335" y="4725144"/>
            <a:chExt cx="2484823" cy="1405308"/>
          </a:xfrm>
        </p:grpSpPr>
        <p:sp>
          <p:nvSpPr>
            <p:cNvPr id="6" name="Metin kutusu 5">
              <a:extLst>
                <a:ext uri="{FF2B5EF4-FFF2-40B4-BE49-F238E27FC236}">
                  <a16:creationId xmlns:a16="http://schemas.microsoft.com/office/drawing/2014/main" id="{C023D520-80B6-D07A-A54D-A5DB90D365C4}"/>
                </a:ext>
              </a:extLst>
            </p:cNvPr>
            <p:cNvSpPr txBox="1"/>
            <p:nvPr/>
          </p:nvSpPr>
          <p:spPr>
            <a:xfrm>
              <a:off x="1815335" y="5207122"/>
              <a:ext cx="2088807" cy="923330"/>
            </a:xfrm>
            <a:prstGeom prst="rect">
              <a:avLst/>
            </a:prstGeom>
            <a:noFill/>
          </p:spPr>
          <p:txBody>
            <a:bodyPr wrap="none" rtlCol="0">
              <a:spAutoFit/>
            </a:bodyPr>
            <a:lstStyle/>
            <a:p>
              <a:r>
                <a:rPr lang="tr-TR"/>
                <a:t>x1 – 1.25S1 + 0.25S2 = 3.75</a:t>
              </a:r>
              <a:endParaRPr lang="tr-TR" dirty="0"/>
            </a:p>
            <a:p>
              <a:r>
                <a:rPr lang="tr-TR" dirty="0"/>
                <a:t>X2 </a:t>
              </a:r>
              <a:r>
                <a:rPr lang="tr-TR"/>
                <a:t>+2.25S1 – 0.25S2 = 2.25</a:t>
              </a:r>
              <a:endParaRPr lang="tr-TR" dirty="0"/>
            </a:p>
            <a:p>
              <a:r>
                <a:rPr lang="tr-TR"/>
                <a:t>0.25S1 + 0.75S2 </a:t>
              </a:r>
              <a:r>
                <a:rPr lang="tr-TR" dirty="0"/>
                <a:t>+ S3 </a:t>
              </a:r>
              <a:r>
                <a:rPr lang="tr-TR"/>
                <a:t>= 0.25</a:t>
              </a:r>
              <a:endParaRPr lang="tr-TR" dirty="0"/>
            </a:p>
          </p:txBody>
        </p:sp>
        <mc:AlternateContent xmlns:mc="http://schemas.openxmlformats.org/markup-compatibility/2006" xmlns:a14="http://schemas.microsoft.com/office/drawing/2010/main">
          <mc:Choice Requires="a14">
            <p:sp>
              <p:nvSpPr>
                <p:cNvPr id="7" name="Dikdörtgen 6">
                  <a:extLst>
                    <a:ext uri="{FF2B5EF4-FFF2-40B4-BE49-F238E27FC236}">
                      <a16:creationId xmlns:a16="http://schemas.microsoft.com/office/drawing/2014/main" id="{6346DFB2-A032-83BC-1D18-685F9906D8E3}"/>
                    </a:ext>
                  </a:extLst>
                </p:cNvPr>
                <p:cNvSpPr/>
                <p:nvPr/>
              </p:nvSpPr>
              <p:spPr>
                <a:xfrm>
                  <a:off x="2123728" y="4725144"/>
                  <a:ext cx="21764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p:txBody>
            </p:sp>
          </mc:Choice>
          <mc:Fallback xmlns="">
            <p:sp>
              <p:nvSpPr>
                <p:cNvPr id="8" name="Dikdörtgen 7"/>
                <p:cNvSpPr>
                  <a:spLocks noRot="1" noChangeAspect="1" noMove="1" noResize="1" noEditPoints="1" noAdjustHandles="1" noChangeArrowheads="1" noChangeShapeType="1" noTextEdit="1"/>
                </p:cNvSpPr>
                <p:nvPr/>
              </p:nvSpPr>
              <p:spPr>
                <a:xfrm>
                  <a:off x="2123728" y="4725144"/>
                  <a:ext cx="2176430" cy="369332"/>
                </a:xfrm>
                <a:prstGeom prst="rect">
                  <a:avLst/>
                </a:prstGeom>
                <a:blipFill>
                  <a:blip r:embed="rId2"/>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368728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215DE91-AE90-4D5C-962F-4367E284D4C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4EB1823-4940-9E49-91EA-E05188BF035F}"/>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83B8912-5DEF-89B1-CFA6-24C025992315}"/>
              </a:ext>
            </a:extLst>
          </p:cNvPr>
          <p:cNvGraphicFramePr>
            <a:graphicFrameLocks/>
          </p:cNvGraphicFramePr>
          <p:nvPr>
            <p:extLst>
              <p:ext uri="{D42A27DB-BD31-4B8C-83A1-F6EECF244321}">
                <p14:modId xmlns:p14="http://schemas.microsoft.com/office/powerpoint/2010/main" val="3648921712"/>
              </p:ext>
            </p:extLst>
          </p:nvPr>
        </p:nvGraphicFramePr>
        <p:xfrm>
          <a:off x="395536" y="2299171"/>
          <a:ext cx="4615863" cy="184404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err="1"/>
                        <a:t>Result</a:t>
                      </a:r>
                      <a:endParaRPr lang="tr-TR" dirty="0"/>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3.67</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2.33</a:t>
                      </a:r>
                      <a:endParaRPr lang="tr-TR" dirty="0"/>
                    </a:p>
                  </a:txBody>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0.33</a:t>
                      </a:r>
                      <a:endParaRPr lang="tr-TR" dirty="0"/>
                    </a:p>
                  </a:txBody>
                  <a:tcPr/>
                </a:tc>
                <a:tc>
                  <a:txBody>
                    <a:bodyPr/>
                    <a:lstStyle/>
                    <a:p>
                      <a:r>
                        <a:rPr lang="tr-TR" dirty="0"/>
                        <a:t>1</a:t>
                      </a:r>
                    </a:p>
                  </a:txBody>
                  <a:tcPr/>
                </a:tc>
                <a:tc>
                  <a:txBody>
                    <a:bodyPr/>
                    <a:lstStyle/>
                    <a:p>
                      <a:r>
                        <a:rPr lang="tr-TR"/>
                        <a:t>-1.33</a:t>
                      </a:r>
                      <a:endParaRPr lang="tr-TR" dirty="0"/>
                    </a:p>
                  </a:txBody>
                  <a:tcPr/>
                </a:tc>
                <a:tc>
                  <a:txBody>
                    <a:bodyPr/>
                    <a:lstStyle/>
                    <a:p>
                      <a:r>
                        <a:rPr lang="tr-TR"/>
                        <a:t>0.33</a:t>
                      </a:r>
                      <a:endParaRPr lang="tr-TR" dirty="0"/>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41</a:t>
                      </a:r>
                    </a:p>
                  </a:txBody>
                  <a:tcPr/>
                </a:tc>
                <a:extLst>
                  <a:ext uri="{0D108BD9-81ED-4DB2-BD59-A6C34878D82A}">
                    <a16:rowId xmlns:a16="http://schemas.microsoft.com/office/drawing/2014/main" val="1130791832"/>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E0E6975-4DA4-DDC8-FD3A-BC46586171EF}"/>
                  </a:ext>
                </a:extLst>
              </p:cNvPr>
              <p:cNvSpPr txBox="1"/>
              <p:nvPr/>
            </p:nvSpPr>
            <p:spPr>
              <a:xfrm>
                <a:off x="513646" y="4957598"/>
                <a:ext cx="2983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1 −1.33</m:t>
                      </m:r>
                      <m:r>
                        <a:rPr lang="tr-TR" i="1">
                          <a:latin typeface="Cambria Math" panose="02040503050406030204" pitchFamily="18" charset="0"/>
                        </a:rPr>
                        <m:t>𝑠</m:t>
                      </m:r>
                      <m:r>
                        <a:rPr lang="tr-TR" i="1">
                          <a:latin typeface="Cambria Math" panose="02040503050406030204" pitchFamily="18" charset="0"/>
                        </a:rPr>
                        <m:t>1+0.33</m:t>
                      </m:r>
                      <m:r>
                        <a:rPr lang="tr-TR" i="1">
                          <a:latin typeface="Cambria Math" panose="02040503050406030204" pitchFamily="18" charset="0"/>
                        </a:rPr>
                        <m:t>𝑠</m:t>
                      </m:r>
                      <m:r>
                        <a:rPr lang="tr-TR" i="1">
                          <a:latin typeface="Cambria Math" panose="02040503050406030204" pitchFamily="18" charset="0"/>
                        </a:rPr>
                        <m:t>3=3.67</m:t>
                      </m:r>
                    </m:oMath>
                  </m:oMathPara>
                </a14:m>
                <a:endParaRPr lang="tr-TR" dirty="0"/>
              </a:p>
            </p:txBody>
          </p:sp>
        </mc:Choice>
        <mc:Fallback xmlns="">
          <p:sp>
            <p:nvSpPr>
              <p:cNvPr id="5" name="Metin kutusu 4">
                <a:extLst>
                  <a:ext uri="{FF2B5EF4-FFF2-40B4-BE49-F238E27FC236}">
                    <a16:creationId xmlns:a16="http://schemas.microsoft.com/office/drawing/2014/main" id="{7E0E6975-4DA4-DDC8-FD3A-BC46586171EF}"/>
                  </a:ext>
                </a:extLst>
              </p:cNvPr>
              <p:cNvSpPr txBox="1">
                <a:spLocks noRot="1" noChangeAspect="1" noMove="1" noResize="1" noEditPoints="1" noAdjustHandles="1" noChangeArrowheads="1" noChangeShapeType="1" noTextEdit="1"/>
              </p:cNvSpPr>
              <p:nvPr/>
            </p:nvSpPr>
            <p:spPr>
              <a:xfrm>
                <a:off x="513646" y="4957598"/>
                <a:ext cx="2983189" cy="276999"/>
              </a:xfrm>
              <a:prstGeom prst="rect">
                <a:avLst/>
              </a:prstGeom>
              <a:blipFill>
                <a:blip r:embed="rId2"/>
                <a:stretch>
                  <a:fillRect l="-1224" r="-1429" b="-6522"/>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16D1C9D1-F13F-ED20-6B71-084594432274}"/>
                  </a:ext>
                </a:extLst>
              </p:cNvPr>
              <p:cNvSpPr txBox="1"/>
              <p:nvPr/>
            </p:nvSpPr>
            <p:spPr>
              <a:xfrm>
                <a:off x="513646" y="5470946"/>
                <a:ext cx="2927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2+2.33</m:t>
                      </m:r>
                      <m:r>
                        <a:rPr lang="tr-TR" i="1" smtClean="0">
                          <a:latin typeface="Cambria Math" panose="02040503050406030204" pitchFamily="18" charset="0"/>
                        </a:rPr>
                        <m:t>𝑠</m:t>
                      </m:r>
                      <m:r>
                        <a:rPr lang="tr-TR" i="1" smtClean="0">
                          <a:latin typeface="Cambria Math" panose="02040503050406030204" pitchFamily="18" charset="0"/>
                        </a:rPr>
                        <m:t>1−0.33</m:t>
                      </m:r>
                      <m:r>
                        <a:rPr lang="tr-TR" i="1" smtClean="0">
                          <a:latin typeface="Cambria Math" panose="02040503050406030204" pitchFamily="18" charset="0"/>
                        </a:rPr>
                        <m:t>𝑠</m:t>
                      </m:r>
                      <m:r>
                        <a:rPr lang="tr-TR" i="1" smtClean="0">
                          <a:latin typeface="Cambria Math" panose="02040503050406030204" pitchFamily="18" charset="0"/>
                        </a:rPr>
                        <m:t>3=2.33</m:t>
                      </m:r>
                    </m:oMath>
                  </m:oMathPara>
                </a14:m>
                <a:endParaRPr lang="tr-TR" dirty="0"/>
              </a:p>
            </p:txBody>
          </p:sp>
        </mc:Choice>
        <mc:Fallback>
          <p:sp>
            <p:nvSpPr>
              <p:cNvPr id="6" name="Metin kutusu 5">
                <a:extLst>
                  <a:ext uri="{FF2B5EF4-FFF2-40B4-BE49-F238E27FC236}">
                    <a16:creationId xmlns:a16="http://schemas.microsoft.com/office/drawing/2014/main" id="{16D1C9D1-F13F-ED20-6B71-084594432274}"/>
                  </a:ext>
                </a:extLst>
              </p:cNvPr>
              <p:cNvSpPr txBox="1">
                <a:spLocks noRot="1" noChangeAspect="1" noMove="1" noResize="1" noEditPoints="1" noAdjustHandles="1" noChangeArrowheads="1" noChangeShapeType="1" noTextEdit="1"/>
              </p:cNvSpPr>
              <p:nvPr/>
            </p:nvSpPr>
            <p:spPr>
              <a:xfrm>
                <a:off x="513646" y="5470946"/>
                <a:ext cx="2927083" cy="276999"/>
              </a:xfrm>
              <a:prstGeom prst="rect">
                <a:avLst/>
              </a:prstGeom>
              <a:blipFill>
                <a:blip r:embed="rId3"/>
                <a:stretch>
                  <a:fillRect l="-1250" r="-1667"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638E939-199B-9B15-8FFA-7A18041AA58F}"/>
                  </a:ext>
                </a:extLst>
              </p:cNvPr>
              <p:cNvSpPr txBox="1"/>
              <p:nvPr/>
            </p:nvSpPr>
            <p:spPr>
              <a:xfrm>
                <a:off x="452891" y="5979381"/>
                <a:ext cx="2915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0</m:t>
                      </m:r>
                      <m:r>
                        <a:rPr lang="tr-TR" i="1" smtClean="0">
                          <a:latin typeface="Cambria Math" panose="02040503050406030204" pitchFamily="18" charset="0"/>
                        </a:rPr>
                        <m:t>.</m:t>
                      </m:r>
                      <m:r>
                        <a:rPr lang="tr-TR" i="1">
                          <a:latin typeface="Cambria Math" panose="02040503050406030204" pitchFamily="18" charset="0"/>
                        </a:rPr>
                        <m:t>33</m:t>
                      </m:r>
                      <m:r>
                        <a:rPr lang="tr-TR" i="1">
                          <a:latin typeface="Cambria Math" panose="02040503050406030204" pitchFamily="18" charset="0"/>
                        </a:rPr>
                        <m:t>𝑠</m:t>
                      </m:r>
                      <m:r>
                        <a:rPr lang="tr-TR" i="1">
                          <a:latin typeface="Cambria Math" panose="02040503050406030204" pitchFamily="18" charset="0"/>
                        </a:rPr>
                        <m:t>1+</m:t>
                      </m:r>
                      <m:r>
                        <a:rPr lang="tr-TR" i="1">
                          <a:latin typeface="Cambria Math" panose="02040503050406030204" pitchFamily="18" charset="0"/>
                        </a:rPr>
                        <m:t>𝑠</m:t>
                      </m:r>
                      <m:r>
                        <a:rPr lang="tr-TR" i="1">
                          <a:latin typeface="Cambria Math" panose="02040503050406030204" pitchFamily="18" charset="0"/>
                        </a:rPr>
                        <m:t>2−1.33</m:t>
                      </m:r>
                      <m:r>
                        <a:rPr lang="tr-TR" i="1">
                          <a:latin typeface="Cambria Math" panose="02040503050406030204" pitchFamily="18" charset="0"/>
                        </a:rPr>
                        <m:t>𝑠</m:t>
                      </m:r>
                      <m:r>
                        <a:rPr lang="tr-TR" i="1">
                          <a:latin typeface="Cambria Math" panose="02040503050406030204" pitchFamily="18" charset="0"/>
                        </a:rPr>
                        <m:t>3=0.33</m:t>
                      </m:r>
                    </m:oMath>
                  </m:oMathPara>
                </a14:m>
                <a:endParaRPr lang="tr-TR" dirty="0"/>
              </a:p>
            </p:txBody>
          </p:sp>
        </mc:Choice>
        <mc:Fallback xmlns="">
          <p:sp>
            <p:nvSpPr>
              <p:cNvPr id="7" name="Metin kutusu 6">
                <a:extLst>
                  <a:ext uri="{FF2B5EF4-FFF2-40B4-BE49-F238E27FC236}">
                    <a16:creationId xmlns:a16="http://schemas.microsoft.com/office/drawing/2014/main" id="{1638E939-199B-9B15-8FFA-7A18041AA58F}"/>
                  </a:ext>
                </a:extLst>
              </p:cNvPr>
              <p:cNvSpPr txBox="1">
                <a:spLocks noRot="1" noChangeAspect="1" noMove="1" noResize="1" noEditPoints="1" noAdjustHandles="1" noChangeArrowheads="1" noChangeShapeType="1" noTextEdit="1"/>
              </p:cNvSpPr>
              <p:nvPr/>
            </p:nvSpPr>
            <p:spPr>
              <a:xfrm>
                <a:off x="452891" y="5979381"/>
                <a:ext cx="2915862" cy="276999"/>
              </a:xfrm>
              <a:prstGeom prst="rect">
                <a:avLst/>
              </a:prstGeom>
              <a:blipFill>
                <a:blip r:embed="rId4"/>
                <a:stretch>
                  <a:fillRect l="-1253" r="-1461" b="-6667"/>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E582448B-3A63-1191-5A46-27823BFB12AF}"/>
              </a:ext>
            </a:extLst>
          </p:cNvPr>
          <p:cNvSpPr txBox="1"/>
          <p:nvPr/>
        </p:nvSpPr>
        <p:spPr>
          <a:xfrm>
            <a:off x="808662" y="4455297"/>
            <a:ext cx="2420471" cy="369332"/>
          </a:xfrm>
          <a:prstGeom prst="rect">
            <a:avLst/>
          </a:prstGeom>
          <a:noFill/>
        </p:spPr>
        <p:txBody>
          <a:bodyPr wrap="none" rtlCol="0">
            <a:spAutoFit/>
          </a:bodyPr>
          <a:lstStyle/>
          <a:p>
            <a:r>
              <a:rPr lang="tr-TR" dirty="0"/>
              <a:t>X1 keyfi olarak seçilir.</a:t>
            </a:r>
          </a:p>
        </p:txBody>
      </p:sp>
      <p:sp>
        <p:nvSpPr>
          <p:cNvPr id="9" name="Metin kutusu 8">
            <a:extLst>
              <a:ext uri="{FF2B5EF4-FFF2-40B4-BE49-F238E27FC236}">
                <a16:creationId xmlns:a16="http://schemas.microsoft.com/office/drawing/2014/main" id="{4E036A50-791F-4E75-4B48-2E7F2B6BE0F3}"/>
              </a:ext>
            </a:extLst>
          </p:cNvPr>
          <p:cNvSpPr txBox="1"/>
          <p:nvPr/>
        </p:nvSpPr>
        <p:spPr>
          <a:xfrm>
            <a:off x="5110565" y="4903721"/>
            <a:ext cx="3534622" cy="276999"/>
          </a:xfrm>
          <a:prstGeom prst="rect">
            <a:avLst/>
          </a:prstGeom>
          <a:noFill/>
        </p:spPr>
        <p:txBody>
          <a:bodyPr wrap="none" lIns="0" tIns="0" rIns="0" bIns="0" rtlCol="0">
            <a:spAutoFit/>
          </a:bodyPr>
          <a:lstStyle/>
          <a:p>
            <a:r>
              <a:rPr lang="tr-TR" dirty="0"/>
              <a:t>x1+ </a:t>
            </a:r>
            <a:r>
              <a:rPr lang="tr-TR"/>
              <a:t>(-2+0.67)s1+0.33s3 </a:t>
            </a:r>
            <a:r>
              <a:rPr lang="tr-TR" dirty="0"/>
              <a:t>=3 </a:t>
            </a:r>
            <a:r>
              <a:rPr lang="tr-TR"/>
              <a:t>+0.67</a:t>
            </a:r>
            <a:endParaRPr lang="tr-TR" dirty="0"/>
          </a:p>
        </p:txBody>
      </p:sp>
      <p:sp>
        <p:nvSpPr>
          <p:cNvPr id="10" name="Sağ Ok 9">
            <a:extLst>
              <a:ext uri="{FF2B5EF4-FFF2-40B4-BE49-F238E27FC236}">
                <a16:creationId xmlns:a16="http://schemas.microsoft.com/office/drawing/2014/main" id="{5654D8BC-BEB7-ED8E-C55B-8B0A941B899B}"/>
              </a:ext>
            </a:extLst>
          </p:cNvPr>
          <p:cNvSpPr/>
          <p:nvPr/>
        </p:nvSpPr>
        <p:spPr bwMode="auto">
          <a:xfrm>
            <a:off x="4006719" y="5187828"/>
            <a:ext cx="565281" cy="917079"/>
          </a:xfrm>
          <a:prstGeom prst="rightArrow">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tr-TR" sz="2400">
              <a:latin typeface="Times New Roman" panose="02020603050405020304" pitchFamily="18" charset="0"/>
            </a:endParaRPr>
          </a:p>
        </p:txBody>
      </p:sp>
      <p:sp>
        <p:nvSpPr>
          <p:cNvPr id="11" name="Metin kutusu 10">
            <a:extLst>
              <a:ext uri="{FF2B5EF4-FFF2-40B4-BE49-F238E27FC236}">
                <a16:creationId xmlns:a16="http://schemas.microsoft.com/office/drawing/2014/main" id="{11E70387-0456-7C2F-6479-2716EEFD39BE}"/>
              </a:ext>
            </a:extLst>
          </p:cNvPr>
          <p:cNvSpPr txBox="1"/>
          <p:nvPr/>
        </p:nvSpPr>
        <p:spPr>
          <a:xfrm>
            <a:off x="5110565" y="5273053"/>
            <a:ext cx="3470502" cy="276999"/>
          </a:xfrm>
          <a:prstGeom prst="rect">
            <a:avLst/>
          </a:prstGeom>
          <a:noFill/>
        </p:spPr>
        <p:txBody>
          <a:bodyPr wrap="none" lIns="0" tIns="0" rIns="0" bIns="0" rtlCol="0">
            <a:spAutoFit/>
          </a:bodyPr>
          <a:lstStyle/>
          <a:p>
            <a:r>
              <a:rPr lang="tr-TR" dirty="0"/>
              <a:t>x1 -2s1 -3 </a:t>
            </a:r>
            <a:r>
              <a:rPr lang="tr-TR"/>
              <a:t>= 0.67 - 0.33s3 -0.67s1</a:t>
            </a:r>
            <a:endParaRPr lang="tr-TR" dirty="0"/>
          </a:p>
        </p:txBody>
      </p:sp>
      <p:sp>
        <p:nvSpPr>
          <p:cNvPr id="12" name="Dikdörtgen 11">
            <a:extLst>
              <a:ext uri="{FF2B5EF4-FFF2-40B4-BE49-F238E27FC236}">
                <a16:creationId xmlns:a16="http://schemas.microsoft.com/office/drawing/2014/main" id="{CBB0B0F5-5349-0A72-8867-257AD869B417}"/>
              </a:ext>
            </a:extLst>
          </p:cNvPr>
          <p:cNvSpPr/>
          <p:nvPr/>
        </p:nvSpPr>
        <p:spPr>
          <a:xfrm>
            <a:off x="5110565" y="5580332"/>
            <a:ext cx="2658100" cy="369332"/>
          </a:xfrm>
          <a:prstGeom prst="rect">
            <a:avLst/>
          </a:prstGeom>
        </p:spPr>
        <p:txBody>
          <a:bodyPr wrap="none">
            <a:spAutoFit/>
          </a:bodyPr>
          <a:lstStyle/>
          <a:p>
            <a:r>
              <a:rPr lang="tr-TR"/>
              <a:t>0.67 - 0.33s3 -0.67s1</a:t>
            </a:r>
            <a:r>
              <a:rPr lang="tr-TR" dirty="0"/>
              <a:t>≤0</a:t>
            </a:r>
          </a:p>
        </p:txBody>
      </p:sp>
      <p:sp>
        <p:nvSpPr>
          <p:cNvPr id="13" name="Dikdörtgen 12">
            <a:extLst>
              <a:ext uri="{FF2B5EF4-FFF2-40B4-BE49-F238E27FC236}">
                <a16:creationId xmlns:a16="http://schemas.microsoft.com/office/drawing/2014/main" id="{22FBB95D-99E6-59E6-4C21-C7C5DD6DD66F}"/>
              </a:ext>
            </a:extLst>
          </p:cNvPr>
          <p:cNvSpPr/>
          <p:nvPr/>
        </p:nvSpPr>
        <p:spPr>
          <a:xfrm>
            <a:off x="5032779" y="5920241"/>
            <a:ext cx="3164649" cy="369332"/>
          </a:xfrm>
          <a:prstGeom prst="rect">
            <a:avLst/>
          </a:prstGeom>
        </p:spPr>
        <p:txBody>
          <a:bodyPr wrap="none">
            <a:spAutoFit/>
          </a:bodyPr>
          <a:lstStyle/>
          <a:p>
            <a:r>
              <a:rPr lang="tr-TR"/>
              <a:t>0.67 - 0.33s3 -0.67s1</a:t>
            </a:r>
            <a:r>
              <a:rPr lang="tr-TR" dirty="0"/>
              <a:t>+s4 = 0</a:t>
            </a: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8D4BC5E-5111-FFC2-FA89-523756456164}"/>
                  </a:ext>
                </a:extLst>
              </p:cNvPr>
              <p:cNvSpPr txBox="1"/>
              <p:nvPr/>
            </p:nvSpPr>
            <p:spPr>
              <a:xfrm>
                <a:off x="5032779" y="2466750"/>
                <a:ext cx="3763962" cy="1477328"/>
              </a:xfrm>
              <a:prstGeom prst="rect">
                <a:avLst/>
              </a:prstGeom>
              <a:solidFill>
                <a:schemeClr val="bg1">
                  <a:lumMod val="95000"/>
                </a:schemeClr>
              </a:solid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Simplex yöntemi ile bu problemi çözmektir.</a:t>
                </a:r>
              </a:p>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a:p>
                <a:r>
                  <a:rPr lang="tr-TR" dirty="0"/>
                  <a:t>X1 -1.33S1 +0.33S3 = 3.67</a:t>
                </a:r>
              </a:p>
              <a:p>
                <a:r>
                  <a:rPr lang="tr-TR" dirty="0"/>
                  <a:t>X2 + 2.33S1 – 0.33S3 = 2.33</a:t>
                </a:r>
              </a:p>
              <a:p>
                <a:r>
                  <a:rPr lang="tr-TR" dirty="0"/>
                  <a:t>0.33S1 + S2 -1.33S3 = 0.33</a:t>
                </a:r>
              </a:p>
            </p:txBody>
          </p:sp>
        </mc:Choice>
        <mc:Fallback xmlns="">
          <p:sp>
            <p:nvSpPr>
              <p:cNvPr id="14" name="Metin kutusu 13">
                <a:extLst>
                  <a:ext uri="{FF2B5EF4-FFF2-40B4-BE49-F238E27FC236}">
                    <a16:creationId xmlns:a16="http://schemas.microsoft.com/office/drawing/2014/main" id="{48D4BC5E-5111-FFC2-FA89-523756456164}"/>
                  </a:ext>
                </a:extLst>
              </p:cNvPr>
              <p:cNvSpPr txBox="1">
                <a:spLocks noRot="1" noChangeAspect="1" noMove="1" noResize="1" noEditPoints="1" noAdjustHandles="1" noChangeArrowheads="1" noChangeShapeType="1" noTextEdit="1"/>
              </p:cNvSpPr>
              <p:nvPr/>
            </p:nvSpPr>
            <p:spPr>
              <a:xfrm>
                <a:off x="5032779" y="2466750"/>
                <a:ext cx="3763962" cy="1477328"/>
              </a:xfrm>
              <a:prstGeom prst="rect">
                <a:avLst/>
              </a:prstGeom>
              <a:blipFill>
                <a:blip r:embed="rId5"/>
                <a:stretch>
                  <a:fillRect l="-1459" t="-1240" b="-3719"/>
                </a:stretch>
              </a:blipFill>
            </p:spPr>
            <p:txBody>
              <a:bodyPr/>
              <a:lstStyle/>
              <a:p>
                <a:r>
                  <a:rPr lang="tr-TR">
                    <a:noFill/>
                  </a:rPr>
                  <a:t> </a:t>
                </a:r>
              </a:p>
            </p:txBody>
          </p:sp>
        </mc:Fallback>
      </mc:AlternateContent>
    </p:spTree>
    <p:extLst>
      <p:ext uri="{BB962C8B-B14F-4D97-AF65-F5344CB8AC3E}">
        <p14:creationId xmlns:p14="http://schemas.microsoft.com/office/powerpoint/2010/main" val="23386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DBF5BEC6-1F1A-01BD-9B71-578446FEFE3E}"/>
              </a:ext>
            </a:extLst>
          </p:cNvPr>
          <p:cNvSpPr/>
          <p:nvPr/>
        </p:nvSpPr>
        <p:spPr>
          <a:xfrm>
            <a:off x="1475656" y="3789040"/>
            <a:ext cx="5221498" cy="2736304"/>
          </a:xfrm>
          <a:prstGeom prst="rect">
            <a:avLst/>
          </a:prstGeom>
          <a:noFill/>
          <a:ln w="47625">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İçerik Yer Tutucusu 1">
            <a:extLst>
              <a:ext uri="{FF2B5EF4-FFF2-40B4-BE49-F238E27FC236}">
                <a16:creationId xmlns:a16="http://schemas.microsoft.com/office/drawing/2014/main" id="{28366276-6F76-7C7D-35B8-74494D163F1E}"/>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297D089-B60C-9E83-3F2C-2892BD4E26B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8789AF79-1C46-F09C-E5F1-1481BAA13094}"/>
              </a:ext>
            </a:extLst>
          </p:cNvPr>
          <p:cNvGraphicFramePr>
            <a:graphicFrameLocks/>
          </p:cNvGraphicFramePr>
          <p:nvPr>
            <p:extLst>
              <p:ext uri="{D42A27DB-BD31-4B8C-83A1-F6EECF244321}">
                <p14:modId xmlns:p14="http://schemas.microsoft.com/office/powerpoint/2010/main" val="2012426001"/>
              </p:ext>
            </p:extLst>
          </p:nvPr>
        </p:nvGraphicFramePr>
        <p:xfrm>
          <a:off x="1471583" y="1493933"/>
          <a:ext cx="5332623"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650584">
                  <a:extLst>
                    <a:ext uri="{9D8B030D-6E8A-4147-A177-3AD203B41FA5}">
                      <a16:colId xmlns:a16="http://schemas.microsoft.com/office/drawing/2014/main" val="20001"/>
                    </a:ext>
                  </a:extLst>
                </a:gridCol>
                <a:gridCol w="650584">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638493">
                  <a:extLst>
                    <a:ext uri="{9D8B030D-6E8A-4147-A177-3AD203B41FA5}">
                      <a16:colId xmlns:a16="http://schemas.microsoft.com/office/drawing/2014/main" val="20006"/>
                    </a:ext>
                  </a:extLst>
                </a:gridCol>
                <a:gridCol w="770728">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rgbClr val="FF0000"/>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a:t>Sonuç</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pPr algn="r"/>
                      <a:r>
                        <a:rPr lang="tr-TR">
                          <a:solidFill>
                            <a:srgbClr val="FF0000"/>
                          </a:solidFill>
                        </a:rPr>
                        <a:t>-1.33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3.67</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3.67</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pPr algn="r"/>
                      <a:r>
                        <a:rPr lang="tr-TR">
                          <a:solidFill>
                            <a:srgbClr val="FF0000"/>
                          </a:solidFill>
                        </a:rPr>
                        <a:t>2.33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2.33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2.33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t>1</a:t>
                      </a:r>
                    </a:p>
                  </a:txBody>
                  <a:tcPr/>
                </a:tc>
                <a:tc>
                  <a:txBody>
                    <a:bodyPr/>
                    <a:lstStyle/>
                    <a:p>
                      <a:pPr algn="r"/>
                      <a:r>
                        <a:rPr lang="tr-TR"/>
                        <a:t>-1.33</a:t>
                      </a:r>
                      <a:endParaRPr lang="tr-TR" dirty="0"/>
                    </a:p>
                  </a:txBody>
                  <a:tcPr/>
                </a:tc>
                <a:tc>
                  <a:txBody>
                    <a:bodyPr/>
                    <a:lstStyle/>
                    <a:p>
                      <a:pPr algn="r"/>
                      <a:r>
                        <a:rPr lang="tr-TR"/>
                        <a:t>0.33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0.33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a:solidFill>
                            <a:srgbClr val="FF0000"/>
                          </a:solidFill>
                        </a:rPr>
                        <a:t>S4</a:t>
                      </a:r>
                      <a:endParaRPr lang="tr-TR" dirty="0">
                        <a:solidFill>
                          <a:srgbClr val="FF0000"/>
                        </a:solidFill>
                      </a:endParaRP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pPr algn="r"/>
                      <a:r>
                        <a:rPr lang="tr-TR">
                          <a:solidFill>
                            <a:srgbClr val="FF0000"/>
                          </a:solidFill>
                        </a:rPr>
                        <a:t>-0.67</a:t>
                      </a:r>
                      <a:endParaRPr lang="tr-TR" dirty="0">
                        <a:solidFill>
                          <a:srgbClr val="FF0000"/>
                        </a:solidFill>
                      </a:endParaRPr>
                    </a:p>
                  </a:txBody>
                  <a:tcPr/>
                </a:tc>
                <a:tc>
                  <a:txBody>
                    <a:bodyPr/>
                    <a:lstStyle/>
                    <a:p>
                      <a:pPr algn="r"/>
                      <a:r>
                        <a:rPr lang="tr-TR" dirty="0">
                          <a:solidFill>
                            <a:srgbClr val="FF0000"/>
                          </a:solidFill>
                        </a:rPr>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solidFill>
                            <a:srgbClr val="FF0000"/>
                          </a:solidFill>
                        </a:rPr>
                        <a:t>1</a:t>
                      </a:r>
                    </a:p>
                  </a:txBody>
                  <a:tcPr>
                    <a:lnR w="12700" cap="flat" cmpd="sng" algn="ctr">
                      <a:solidFill>
                        <a:schemeClr val="tx1"/>
                      </a:solidFill>
                      <a:prstDash val="solid"/>
                      <a:round/>
                      <a:headEnd type="none" w="med" len="med"/>
                      <a:tailEnd type="none" w="med" len="med"/>
                    </a:lnR>
                  </a:tcPr>
                </a:tc>
                <a:tc>
                  <a:txBody>
                    <a:bodyPr/>
                    <a:lstStyle/>
                    <a:p>
                      <a:pPr algn="r"/>
                      <a:r>
                        <a:rPr lang="tr-TR">
                          <a:solidFill>
                            <a:srgbClr val="FF0000"/>
                          </a:solidFill>
                        </a:rPr>
                        <a:t>-0.67</a:t>
                      </a:r>
                      <a:endParaRPr lang="tr-TR" dirty="0">
                        <a:solidFill>
                          <a:srgbClr val="FF0000"/>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dirty="0">
                          <a:solidFill>
                            <a:srgbClr val="FF0000"/>
                          </a:solidFill>
                        </a:rPr>
                        <a:t>1</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dirty="0"/>
                        <a:t>41</a:t>
                      </a:r>
                    </a:p>
                  </a:txBody>
                  <a:tcPr>
                    <a:lnR w="12700" cap="flat" cmpd="sng" algn="ctr">
                      <a:solidFill>
                        <a:schemeClr val="tx1"/>
                      </a:solidFill>
                      <a:prstDash val="solid"/>
                      <a:round/>
                      <a:headEnd type="none" w="med" len="med"/>
                      <a:tailEnd type="none" w="med" len="med"/>
                    </a:lnR>
                  </a:tcPr>
                </a:tc>
                <a:tc>
                  <a:txBody>
                    <a:bodyPr/>
                    <a:lstStyle/>
                    <a:p>
                      <a:pPr algn="r"/>
                      <a:r>
                        <a:rPr lang="tr-TR" dirty="0"/>
                        <a:t>41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09759967"/>
                  </a:ext>
                </a:extLst>
              </a:tr>
            </a:tbl>
          </a:graphicData>
        </a:graphic>
      </p:graphicFrame>
      <p:graphicFrame>
        <p:nvGraphicFramePr>
          <p:cNvPr id="6" name="İçerik Yer Tutucusu 4">
            <a:extLst>
              <a:ext uri="{FF2B5EF4-FFF2-40B4-BE49-F238E27FC236}">
                <a16:creationId xmlns:a16="http://schemas.microsoft.com/office/drawing/2014/main" id="{2A6E0994-89AF-E79F-9424-F82808DBEAAD}"/>
              </a:ext>
            </a:extLst>
          </p:cNvPr>
          <p:cNvGraphicFramePr>
            <a:graphicFrameLocks/>
          </p:cNvGraphicFramePr>
          <p:nvPr>
            <p:extLst>
              <p:ext uri="{D42A27DB-BD31-4B8C-83A1-F6EECF244321}">
                <p14:modId xmlns:p14="http://schemas.microsoft.com/office/powerpoint/2010/main" val="1542468213"/>
              </p:ext>
            </p:extLst>
          </p:nvPr>
        </p:nvGraphicFramePr>
        <p:xfrm>
          <a:off x="1691680" y="3949494"/>
          <a:ext cx="4892429"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449580">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592455">
                  <a:extLst>
                    <a:ext uri="{9D8B030D-6E8A-4147-A177-3AD203B41FA5}">
                      <a16:colId xmlns:a16="http://schemas.microsoft.com/office/drawing/2014/main" val="20006"/>
                    </a:ext>
                  </a:extLst>
                </a:gridCol>
                <a:gridCol w="1169105">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chemeClr val="bg1"/>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dirty="0"/>
                        <a:t>Sonuç</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solidFill>
                            <a:srgbClr val="EA6131"/>
                          </a:solidFill>
                        </a:rPr>
                        <a:t>x1</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dirty="0">
                          <a:solidFill>
                            <a:srgbClr val="EA6131"/>
                          </a:solidFill>
                        </a:rPr>
                        <a:t>1</a:t>
                      </a:r>
                    </a:p>
                  </a:txBody>
                  <a:tcPr/>
                </a:tc>
                <a:tc>
                  <a:txBody>
                    <a:bodyPr/>
                    <a:lstStyle/>
                    <a:p>
                      <a:pPr algn="r"/>
                      <a:r>
                        <a:rPr lang="tr-TR" dirty="0">
                          <a:solidFill>
                            <a:srgbClr val="EA6131"/>
                          </a:solidFill>
                        </a:rPr>
                        <a:t>2</a:t>
                      </a: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solidFill>
                            <a:srgbClr val="EA6131"/>
                          </a:solidFill>
                        </a:rPr>
                        <a:t>x2</a:t>
                      </a:r>
                    </a:p>
                  </a:txBody>
                  <a:tcPr/>
                </a:tc>
                <a:tc>
                  <a:txBody>
                    <a:bodyPr/>
                    <a:lstStyle/>
                    <a:p>
                      <a:r>
                        <a:rPr lang="tr-TR" dirty="0">
                          <a:solidFill>
                            <a:srgbClr val="EA6131"/>
                          </a:solidFill>
                        </a:rPr>
                        <a:t>0</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a:solidFill>
                            <a:srgbClr val="EA6131"/>
                          </a:solidFill>
                        </a:rPr>
                        <a:t>-1.5</a:t>
                      </a:r>
                      <a:endParaRPr lang="tr-TR" dirty="0">
                        <a:solidFill>
                          <a:srgbClr val="EA6131"/>
                        </a:solidFill>
                      </a:endParaRPr>
                    </a:p>
                  </a:txBody>
                  <a:tcPr/>
                </a:tc>
                <a:tc>
                  <a:txBody>
                    <a:bodyPr/>
                    <a:lstStyle/>
                    <a:p>
                      <a:pPr algn="r"/>
                      <a:r>
                        <a:rPr lang="tr-TR">
                          <a:solidFill>
                            <a:srgbClr val="EA6131"/>
                          </a:solidFill>
                        </a:rPr>
                        <a:t>3.5</a:t>
                      </a:r>
                      <a:endParaRPr lang="tr-TR" dirty="0">
                        <a:solidFill>
                          <a:srgbClr val="EA613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dirty="0"/>
                        <a:t>s2</a:t>
                      </a:r>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1</a:t>
                      </a:r>
                    </a:p>
                  </a:txBody>
                  <a:tcPr/>
                </a:tc>
                <a:tc>
                  <a:txBody>
                    <a:bodyPr/>
                    <a:lstStyle/>
                    <a:p>
                      <a:pPr algn="r"/>
                      <a:r>
                        <a:rPr lang="tr-TR"/>
                        <a:t>-1.5</a:t>
                      </a:r>
                      <a:endParaRPr lang="tr-TR" dirty="0"/>
                    </a:p>
                  </a:txBody>
                  <a:tcPr/>
                </a:tc>
                <a:tc>
                  <a:txBody>
                    <a:bodyPr/>
                    <a:lstStyle/>
                    <a:p>
                      <a:pPr algn="r"/>
                      <a:r>
                        <a:rPr lang="tr-TR"/>
                        <a:t>0.5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dirty="0">
                          <a:solidFill>
                            <a:schemeClr val="tx1"/>
                          </a:solidFill>
                        </a:rPr>
                        <a:t>s1</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pPr algn="r"/>
                      <a:r>
                        <a:rPr lang="tr-TR">
                          <a:solidFill>
                            <a:schemeClr val="tx1"/>
                          </a:solidFill>
                        </a:rPr>
                        <a:t>0.5</a:t>
                      </a:r>
                      <a:endParaRPr lang="tr-TR" dirty="0">
                        <a:solidFill>
                          <a:schemeClr val="tx1"/>
                        </a:solidFill>
                      </a:endParaRPr>
                    </a:p>
                  </a:txBody>
                  <a:tcPr/>
                </a:tc>
                <a:tc>
                  <a:txBody>
                    <a:bodyPr/>
                    <a:lstStyle/>
                    <a:p>
                      <a:pPr algn="r"/>
                      <a:r>
                        <a:rPr lang="tr-TR">
                          <a:solidFill>
                            <a:schemeClr val="tx1"/>
                          </a:solidFill>
                        </a:rPr>
                        <a:t>-1.5</a:t>
                      </a:r>
                      <a:endParaRPr lang="tr-TR"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0</a:t>
                      </a:r>
                    </a:p>
                  </a:txBody>
                  <a:tcPr/>
                </a:tc>
                <a:tc>
                  <a:txBody>
                    <a:bodyPr/>
                    <a:lstStyle/>
                    <a:p>
                      <a:pPr algn="r"/>
                      <a:r>
                        <a:rPr lang="tr-TR"/>
                        <a:t>0.5</a:t>
                      </a:r>
                      <a:endParaRPr lang="tr-TR" dirty="0"/>
                    </a:p>
                  </a:txBody>
                  <a:tcPr/>
                </a:tc>
                <a:tc>
                  <a:txBody>
                    <a:bodyPr/>
                    <a:lstStyle/>
                    <a:p>
                      <a:pPr algn="r"/>
                      <a:r>
                        <a:rPr lang="tr-TR"/>
                        <a:t>1.5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40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53906073"/>
                  </a:ext>
                </a:extLst>
              </a:tr>
            </a:tbl>
          </a:graphicData>
        </a:graphic>
      </p:graphicFrame>
    </p:spTree>
    <p:extLst>
      <p:ext uri="{BB962C8B-B14F-4D97-AF65-F5344CB8AC3E}">
        <p14:creationId xmlns:p14="http://schemas.microsoft.com/office/powerpoint/2010/main" val="21851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C2F04881-ED2E-F7B5-F0C3-B1B72E655CB0}"/>
              </a:ext>
            </a:extLst>
          </p:cNvPr>
          <p:cNvPicPr>
            <a:picLocks noGrp="1" noChangeAspect="1"/>
          </p:cNvPicPr>
          <p:nvPr>
            <p:ph idx="1"/>
          </p:nvPr>
        </p:nvPicPr>
        <p:blipFill>
          <a:blip r:embed="rId2"/>
          <a:stretch>
            <a:fillRect/>
          </a:stretch>
        </p:blipFill>
        <p:spPr>
          <a:xfrm>
            <a:off x="1835696" y="1340768"/>
            <a:ext cx="5782482" cy="1638529"/>
          </a:xfrm>
        </p:spPr>
      </p:pic>
      <p:sp>
        <p:nvSpPr>
          <p:cNvPr id="3" name="Başlık 2">
            <a:extLst>
              <a:ext uri="{FF2B5EF4-FFF2-40B4-BE49-F238E27FC236}">
                <a16:creationId xmlns:a16="http://schemas.microsoft.com/office/drawing/2014/main" id="{632FDB38-68C3-0A03-9B07-902447EA9CE8}"/>
              </a:ext>
            </a:extLst>
          </p:cNvPr>
          <p:cNvSpPr>
            <a:spLocks noGrp="1"/>
          </p:cNvSpPr>
          <p:nvPr>
            <p:ph type="title"/>
          </p:nvPr>
        </p:nvSpPr>
        <p:spPr/>
        <p:txBody>
          <a:bodyPr/>
          <a:lstStyle/>
          <a:p>
            <a:endParaRPr lang="tr-TR"/>
          </a:p>
        </p:txBody>
      </p:sp>
      <p:pic>
        <p:nvPicPr>
          <p:cNvPr id="6" name="Resim 5">
            <a:extLst>
              <a:ext uri="{FF2B5EF4-FFF2-40B4-BE49-F238E27FC236}">
                <a16:creationId xmlns:a16="http://schemas.microsoft.com/office/drawing/2014/main" id="{CC9B3EC3-51A6-99E1-12D1-E302343BC2A9}"/>
              </a:ext>
            </a:extLst>
          </p:cNvPr>
          <p:cNvPicPr>
            <a:picLocks noChangeAspect="1"/>
          </p:cNvPicPr>
          <p:nvPr/>
        </p:nvPicPr>
        <p:blipFill>
          <a:blip r:embed="rId3"/>
          <a:stretch>
            <a:fillRect/>
          </a:stretch>
        </p:blipFill>
        <p:spPr>
          <a:xfrm>
            <a:off x="2843808" y="3074470"/>
            <a:ext cx="3890397" cy="1608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0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25FF617-5C01-8280-3170-42894C17A7FC}"/>
              </a:ext>
            </a:extLst>
          </p:cNvPr>
          <p:cNvSpPr>
            <a:spLocks noGrp="1"/>
          </p:cNvSpPr>
          <p:nvPr>
            <p:ph type="title"/>
          </p:nvPr>
        </p:nvSpPr>
        <p:spPr/>
        <p:txBody>
          <a:bodyPr/>
          <a:lstStyle/>
          <a:p>
            <a:endParaRPr lang="tr-TR"/>
          </a:p>
        </p:txBody>
      </p:sp>
      <p:pic>
        <p:nvPicPr>
          <p:cNvPr id="34" name="Resim 33">
            <a:extLst>
              <a:ext uri="{FF2B5EF4-FFF2-40B4-BE49-F238E27FC236}">
                <a16:creationId xmlns:a16="http://schemas.microsoft.com/office/drawing/2014/main" id="{6CED5286-990A-7253-2A14-8FD073CB1426}"/>
              </a:ext>
            </a:extLst>
          </p:cNvPr>
          <p:cNvPicPr>
            <a:picLocks noChangeAspect="1"/>
          </p:cNvPicPr>
          <p:nvPr/>
        </p:nvPicPr>
        <p:blipFill>
          <a:blip r:embed="rId2"/>
          <a:stretch>
            <a:fillRect/>
          </a:stretch>
        </p:blipFill>
        <p:spPr>
          <a:xfrm>
            <a:off x="775747" y="940964"/>
            <a:ext cx="2016224" cy="584536"/>
          </a:xfrm>
          <a:prstGeom prst="rect">
            <a:avLst/>
          </a:prstGeom>
          <a:ln>
            <a:noFill/>
          </a:ln>
          <a:effectLst>
            <a:outerShdw blurRad="292100" dist="139700" dir="2700000" algn="tl" rotWithShape="0">
              <a:srgbClr val="333333">
                <a:alpha val="65000"/>
              </a:srgbClr>
            </a:outerShdw>
          </a:effectLst>
        </p:spPr>
      </p:pic>
      <p:pic>
        <p:nvPicPr>
          <p:cNvPr id="36" name="Resim 35">
            <a:extLst>
              <a:ext uri="{FF2B5EF4-FFF2-40B4-BE49-F238E27FC236}">
                <a16:creationId xmlns:a16="http://schemas.microsoft.com/office/drawing/2014/main" id="{32C4D52B-F849-12EE-6F72-F121288AFAE2}"/>
              </a:ext>
            </a:extLst>
          </p:cNvPr>
          <p:cNvPicPr>
            <a:picLocks noChangeAspect="1"/>
          </p:cNvPicPr>
          <p:nvPr/>
        </p:nvPicPr>
        <p:blipFill>
          <a:blip r:embed="rId3"/>
          <a:stretch>
            <a:fillRect/>
          </a:stretch>
        </p:blipFill>
        <p:spPr>
          <a:xfrm>
            <a:off x="827585" y="1700808"/>
            <a:ext cx="2016224" cy="445445"/>
          </a:xfrm>
          <a:prstGeom prst="rect">
            <a:avLst/>
          </a:prstGeom>
          <a:ln>
            <a:noFill/>
          </a:ln>
          <a:effectLst>
            <a:outerShdw blurRad="292100" dist="139700" dir="2700000" algn="tl" rotWithShape="0">
              <a:srgbClr val="333333">
                <a:alpha val="65000"/>
              </a:srgbClr>
            </a:outerShdw>
          </a:effectLst>
        </p:spPr>
      </p:pic>
      <p:pic>
        <p:nvPicPr>
          <p:cNvPr id="38" name="Resim 37">
            <a:extLst>
              <a:ext uri="{FF2B5EF4-FFF2-40B4-BE49-F238E27FC236}">
                <a16:creationId xmlns:a16="http://schemas.microsoft.com/office/drawing/2014/main" id="{8F1F0384-1F8D-FF71-B5E5-E4C213BBF5D1}"/>
              </a:ext>
            </a:extLst>
          </p:cNvPr>
          <p:cNvPicPr>
            <a:picLocks noChangeAspect="1"/>
          </p:cNvPicPr>
          <p:nvPr/>
        </p:nvPicPr>
        <p:blipFill>
          <a:blip r:embed="rId4"/>
          <a:stretch>
            <a:fillRect/>
          </a:stretch>
        </p:blipFill>
        <p:spPr>
          <a:xfrm>
            <a:off x="841301" y="2261359"/>
            <a:ext cx="2413806" cy="474140"/>
          </a:xfrm>
          <a:prstGeom prst="rect">
            <a:avLst/>
          </a:prstGeom>
          <a:ln>
            <a:noFill/>
          </a:ln>
          <a:effectLst>
            <a:outerShdw blurRad="292100" dist="139700" dir="2700000" algn="tl" rotWithShape="0">
              <a:srgbClr val="333333">
                <a:alpha val="65000"/>
              </a:srgbClr>
            </a:outerShdw>
          </a:effectLst>
        </p:spPr>
      </p:pic>
      <p:pic>
        <p:nvPicPr>
          <p:cNvPr id="40" name="Resim 39">
            <a:extLst>
              <a:ext uri="{FF2B5EF4-FFF2-40B4-BE49-F238E27FC236}">
                <a16:creationId xmlns:a16="http://schemas.microsoft.com/office/drawing/2014/main" id="{27E71A55-6FFA-9780-29A6-A4CD42488652}"/>
              </a:ext>
            </a:extLst>
          </p:cNvPr>
          <p:cNvPicPr>
            <a:picLocks noChangeAspect="1"/>
          </p:cNvPicPr>
          <p:nvPr/>
        </p:nvPicPr>
        <p:blipFill>
          <a:blip r:embed="rId5"/>
          <a:stretch>
            <a:fillRect/>
          </a:stretch>
        </p:blipFill>
        <p:spPr>
          <a:xfrm>
            <a:off x="827584" y="2918769"/>
            <a:ext cx="1964387" cy="51023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9DF5CD6-FF30-DCBC-564E-3A361FAC2FA8}"/>
              </a:ext>
            </a:extLst>
          </p:cNvPr>
          <p:cNvPicPr>
            <a:picLocks noChangeAspect="1"/>
          </p:cNvPicPr>
          <p:nvPr/>
        </p:nvPicPr>
        <p:blipFill>
          <a:blip r:embed="rId6"/>
          <a:stretch>
            <a:fillRect/>
          </a:stretch>
        </p:blipFill>
        <p:spPr>
          <a:xfrm>
            <a:off x="3456603" y="2942011"/>
            <a:ext cx="1810003" cy="3238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8FAB1C-3E33-6C49-FE40-32F10B63F2D9}"/>
              </a:ext>
            </a:extLst>
          </p:cNvPr>
          <p:cNvPicPr>
            <a:picLocks noChangeAspect="1"/>
          </p:cNvPicPr>
          <p:nvPr/>
        </p:nvPicPr>
        <p:blipFill>
          <a:blip r:embed="rId7"/>
          <a:stretch>
            <a:fillRect/>
          </a:stretch>
        </p:blipFill>
        <p:spPr>
          <a:xfrm>
            <a:off x="5508104" y="2942011"/>
            <a:ext cx="2219635" cy="40010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7309829-8E90-C128-0650-BCE97A0F6A4A}"/>
              </a:ext>
            </a:extLst>
          </p:cNvPr>
          <p:cNvPicPr>
            <a:picLocks noChangeAspect="1"/>
          </p:cNvPicPr>
          <p:nvPr/>
        </p:nvPicPr>
        <p:blipFill>
          <a:blip r:embed="rId8"/>
          <a:stretch>
            <a:fillRect/>
          </a:stretch>
        </p:blipFill>
        <p:spPr>
          <a:xfrm>
            <a:off x="1745040" y="4247106"/>
            <a:ext cx="4277322" cy="164805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A8043E1-DC23-1770-6075-98B019154C1F}"/>
              </a:ext>
            </a:extLst>
          </p:cNvPr>
          <p:cNvPicPr>
            <a:picLocks noChangeAspect="1"/>
          </p:cNvPicPr>
          <p:nvPr/>
        </p:nvPicPr>
        <p:blipFill>
          <a:blip r:embed="rId9"/>
          <a:stretch>
            <a:fillRect/>
          </a:stretch>
        </p:blipFill>
        <p:spPr>
          <a:xfrm>
            <a:off x="1745040" y="4266145"/>
            <a:ext cx="4372585" cy="1657581"/>
          </a:xfrm>
          <a:prstGeom prst="rect">
            <a:avLst/>
          </a:prstGeom>
        </p:spPr>
      </p:pic>
    </p:spTree>
    <p:extLst>
      <p:ext uri="{BB962C8B-B14F-4D97-AF65-F5344CB8AC3E}">
        <p14:creationId xmlns:p14="http://schemas.microsoft.com/office/powerpoint/2010/main" val="33548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3BB76298-5054-F2F4-72D6-9ED9DE61378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9460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59165C-D74C-D58A-1012-0D8B6B4B7D65}"/>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50DA56DE-D0F2-F878-D984-BC58011028A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70166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5"/>
          <p:cNvSpPr txBox="1">
            <a:spLocks noChangeArrowheads="1"/>
          </p:cNvSpPr>
          <p:nvPr/>
        </p:nvSpPr>
        <p:spPr bwMode="auto">
          <a:xfrm>
            <a:off x="4142707" y="5686752"/>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Önermelerin Modellenmesi</a:t>
            </a:r>
            <a:endParaRPr lang="en-US" altLang="ko-KR" sz="1400" b="1" dirty="0">
              <a:solidFill>
                <a:srgbClr val="5E4722"/>
              </a:solidFill>
              <a:latin typeface="+mj-lt"/>
              <a:ea typeface="맑은 고딕" pitchFamily="50" charset="-127"/>
            </a:endParaRPr>
          </a:p>
        </p:txBody>
      </p:sp>
      <p:sp>
        <p:nvSpPr>
          <p:cNvPr id="89" name="TextBox 13"/>
          <p:cNvSpPr txBox="1">
            <a:spLocks noChangeArrowheads="1"/>
          </p:cNvSpPr>
          <p:nvPr/>
        </p:nvSpPr>
        <p:spPr bwMode="auto">
          <a:xfrm>
            <a:off x="3563888" y="55402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sp>
        <p:nvSpPr>
          <p:cNvPr id="18" name="Text Box 5"/>
          <p:cNvSpPr txBox="1">
            <a:spLocks noChangeArrowheads="1"/>
          </p:cNvSpPr>
          <p:nvPr/>
        </p:nvSpPr>
        <p:spPr bwMode="auto">
          <a:xfrm>
            <a:off x="4123657" y="2653808"/>
            <a:ext cx="3688703" cy="523220"/>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Optimum çözüm karar değişkenleri tam sayılılaştırma</a:t>
            </a:r>
            <a:endParaRPr lang="en-US" altLang="ko-KR" sz="1400" b="1" dirty="0">
              <a:solidFill>
                <a:srgbClr val="5E4722"/>
              </a:solidFill>
              <a:latin typeface="+mj-lt"/>
              <a:ea typeface="맑은 고딕" pitchFamily="50" charset="-127"/>
            </a:endParaRPr>
          </a:p>
        </p:txBody>
      </p:sp>
      <p:sp>
        <p:nvSpPr>
          <p:cNvPr id="20" name="TextBox 13"/>
          <p:cNvSpPr txBox="1">
            <a:spLocks noChangeArrowheads="1"/>
          </p:cNvSpPr>
          <p:nvPr/>
        </p:nvSpPr>
        <p:spPr bwMode="auto">
          <a:xfrm>
            <a:off x="3563888" y="26750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3663413" y="325813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2" name="Text Box 5"/>
          <p:cNvSpPr txBox="1">
            <a:spLocks noChangeArrowheads="1"/>
          </p:cNvSpPr>
          <p:nvPr/>
        </p:nvSpPr>
        <p:spPr bwMode="auto">
          <a:xfrm>
            <a:off x="4123657" y="3487633"/>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0-1 Tam sayılı programlama</a:t>
            </a:r>
            <a:endParaRPr lang="en-US" altLang="ko-KR" sz="1400" b="1" dirty="0">
              <a:solidFill>
                <a:srgbClr val="5E4722"/>
              </a:solidFill>
              <a:latin typeface="+mj-lt"/>
              <a:ea typeface="맑은 고딕" pitchFamily="50" charset="-127"/>
            </a:endParaRPr>
          </a:p>
        </p:txBody>
      </p:sp>
      <p:sp>
        <p:nvSpPr>
          <p:cNvPr id="74" name="TextBox 13"/>
          <p:cNvSpPr txBox="1">
            <a:spLocks noChangeArrowheads="1"/>
          </p:cNvSpPr>
          <p:nvPr/>
        </p:nvSpPr>
        <p:spPr bwMode="auto">
          <a:xfrm>
            <a:off x="3563888" y="33913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3663413" y="397336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Text Box 5"/>
          <p:cNvSpPr txBox="1">
            <a:spLocks noChangeArrowheads="1"/>
          </p:cNvSpPr>
          <p:nvPr/>
        </p:nvSpPr>
        <p:spPr bwMode="auto">
          <a:xfrm>
            <a:off x="4123657" y="4212669"/>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Karar Değişkenleri Arasından Mantıksal Operatörler</a:t>
            </a:r>
            <a:endParaRPr lang="en-US" altLang="ko-KR" sz="1400" b="1" dirty="0">
              <a:solidFill>
                <a:srgbClr val="5E4722"/>
              </a:solidFill>
              <a:latin typeface="+mj-lt"/>
              <a:ea typeface="맑은 고딕" pitchFamily="50" charset="-127"/>
            </a:endParaRPr>
          </a:p>
        </p:txBody>
      </p:sp>
      <p:sp>
        <p:nvSpPr>
          <p:cNvPr id="79" name="TextBox 13"/>
          <p:cNvSpPr txBox="1">
            <a:spLocks noChangeArrowheads="1"/>
          </p:cNvSpPr>
          <p:nvPr/>
        </p:nvSpPr>
        <p:spPr bwMode="auto">
          <a:xfrm>
            <a:off x="3563888" y="41076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3663413" y="468858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Text Box 5"/>
          <p:cNvSpPr txBox="1">
            <a:spLocks noChangeArrowheads="1"/>
          </p:cNvSpPr>
          <p:nvPr/>
        </p:nvSpPr>
        <p:spPr bwMode="auto">
          <a:xfrm>
            <a:off x="4123657" y="4930070"/>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Kısıtlar arası mantıksal ifadeler</a:t>
            </a:r>
            <a:endParaRPr lang="en-US" altLang="ko-KR" sz="1400" b="1" dirty="0">
              <a:solidFill>
                <a:srgbClr val="5E4722"/>
              </a:solidFill>
              <a:latin typeface="+mj-lt"/>
              <a:ea typeface="맑은 고딕" pitchFamily="50" charset="-127"/>
            </a:endParaRPr>
          </a:p>
        </p:txBody>
      </p:sp>
      <p:sp>
        <p:nvSpPr>
          <p:cNvPr id="84" name="TextBox 13"/>
          <p:cNvSpPr txBox="1">
            <a:spLocks noChangeArrowheads="1"/>
          </p:cNvSpPr>
          <p:nvPr/>
        </p:nvSpPr>
        <p:spPr bwMode="auto">
          <a:xfrm>
            <a:off x="3563888" y="48239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3663413" y="541286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en-US" altLang="ko-KR" sz="2700" b="1" dirty="0">
                <a:solidFill>
                  <a:schemeClr val="bg1"/>
                </a:solidFill>
                <a:latin typeface="+mj-lt"/>
                <a:ea typeface="맑은 고딕" pitchFamily="50" charset="-127"/>
              </a:rPr>
              <a:t>CONTENTS</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47C779B-D746-ABBA-DB52-4A0C39B2C873}"/>
              </a:ext>
            </a:extLst>
          </p:cNvPr>
          <p:cNvSpPr>
            <a:spLocks noGrp="1"/>
          </p:cNvSpPr>
          <p:nvPr>
            <p:ph type="ctrTitle"/>
          </p:nvPr>
        </p:nvSpPr>
        <p:spPr/>
        <p:txBody>
          <a:bodyPr/>
          <a:lstStyle/>
          <a:p>
            <a:r>
              <a:rPr lang="tr-TR" sz="5400">
                <a:solidFill>
                  <a:srgbClr val="EA6131"/>
                </a:solidFill>
              </a:rPr>
              <a:t>0</a:t>
            </a:r>
            <a:r>
              <a:rPr lang="tr-TR" sz="5400"/>
              <a:t>-1 </a:t>
            </a:r>
            <a:r>
              <a:rPr lang="tr-TR" sz="5400">
                <a:solidFill>
                  <a:srgbClr val="EA6131"/>
                </a:solidFill>
              </a:rPr>
              <a:t>T</a:t>
            </a:r>
            <a:r>
              <a:rPr lang="tr-TR" sz="5400"/>
              <a:t>amsayılı Pro</a:t>
            </a:r>
            <a:r>
              <a:rPr lang="tr-TR" sz="5400">
                <a:solidFill>
                  <a:srgbClr val="EA6131"/>
                </a:solidFill>
              </a:rPr>
              <a:t>g</a:t>
            </a:r>
            <a:r>
              <a:rPr lang="tr-TR" sz="5400"/>
              <a:t>ramlama</a:t>
            </a:r>
          </a:p>
        </p:txBody>
      </p:sp>
    </p:spTree>
    <p:extLst>
      <p:ext uri="{BB962C8B-B14F-4D97-AF65-F5344CB8AC3E}">
        <p14:creationId xmlns:p14="http://schemas.microsoft.com/office/powerpoint/2010/main" val="267987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3236D5-7126-CAF6-DD92-D4C9A552A408}"/>
              </a:ext>
            </a:extLst>
          </p:cNvPr>
          <p:cNvSpPr>
            <a:spLocks noGrp="1"/>
          </p:cNvSpPr>
          <p:nvPr>
            <p:ph idx="1"/>
          </p:nvPr>
        </p:nvSpPr>
        <p:spPr/>
        <p:txBody>
          <a:bodyPr/>
          <a:lstStyle/>
          <a:p>
            <a:pPr>
              <a:buFont typeface="Arial" panose="020B0604020202020204" pitchFamily="34" charset="0"/>
              <a:buChar char="•"/>
            </a:pPr>
            <a:r>
              <a:rPr lang="tr-TR"/>
              <a:t>Karar değişkenlerinin yalnızca 0 veya 1 değerini alabildiği tam sayılı programlama problem tipidir.</a:t>
            </a:r>
          </a:p>
          <a:p>
            <a:pPr>
              <a:buFont typeface="Arial" panose="020B0604020202020204" pitchFamily="34" charset="0"/>
              <a:buChar char="•"/>
            </a:pPr>
            <a:endParaRPr lang="tr-TR"/>
          </a:p>
          <a:p>
            <a:pPr>
              <a:buFont typeface="Arial" panose="020B0604020202020204" pitchFamily="34" charset="0"/>
              <a:buChar char="•"/>
            </a:pPr>
            <a:r>
              <a:rPr lang="tr-TR">
                <a:solidFill>
                  <a:srgbClr val="EA6131"/>
                </a:solidFill>
              </a:rPr>
              <a:t>Neden Önemlidir ?</a:t>
            </a:r>
          </a:p>
          <a:p>
            <a:pPr>
              <a:buFont typeface="Arial" panose="020B0604020202020204" pitchFamily="34" charset="0"/>
              <a:buChar char="•"/>
            </a:pPr>
            <a:endParaRPr lang="tr-TR"/>
          </a:p>
          <a:p>
            <a:pPr lvl="1">
              <a:buFont typeface="Arial" panose="020B0604020202020204" pitchFamily="34" charset="0"/>
              <a:buChar char="•"/>
            </a:pPr>
            <a:r>
              <a:rPr lang="tr-TR"/>
              <a:t>1 ve 0, evet ve hayır, doğru ve yanlış gibi mantıksal değer olarak kullanılabilir ve bu karar değişkenlerinin mantıksal değişken (boolean variable) olarak tanımlanabilmesini sağlar.</a:t>
            </a:r>
          </a:p>
          <a:p>
            <a:pPr>
              <a:buFont typeface="Arial" panose="020B0604020202020204" pitchFamily="34" charset="0"/>
              <a:buChar char="•"/>
            </a:pPr>
            <a:endParaRPr lang="tr-TR"/>
          </a:p>
          <a:p>
            <a:pPr lvl="1">
              <a:buFont typeface="Arial" panose="020B0604020202020204" pitchFamily="34" charset="0"/>
              <a:buChar char="•"/>
            </a:pPr>
            <a:r>
              <a:rPr lang="tr-TR"/>
              <a:t>Bunun doğal bir sonucu olarak mantıksal önermelerin matematik modellemesi mümkün olur. </a:t>
            </a: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F75926E4-6AE7-A5D3-0005-C6A93B023BB3}"/>
              </a:ext>
            </a:extLst>
          </p:cNvPr>
          <p:cNvSpPr>
            <a:spLocks noGrp="1"/>
          </p:cNvSpPr>
          <p:nvPr>
            <p:ph type="title"/>
          </p:nvPr>
        </p:nvSpPr>
        <p:spPr/>
        <p:txBody>
          <a:bodyPr/>
          <a:lstStyle/>
          <a:p>
            <a:r>
              <a:rPr lang="tr-TR"/>
              <a:t>Amaç</a:t>
            </a:r>
          </a:p>
        </p:txBody>
      </p:sp>
    </p:spTree>
    <p:extLst>
      <p:ext uri="{BB962C8B-B14F-4D97-AF65-F5344CB8AC3E}">
        <p14:creationId xmlns:p14="http://schemas.microsoft.com/office/powerpoint/2010/main" val="20758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D</a:t>
            </a:r>
            <a:r>
              <a:rPr lang="tr-TR" sz="3600"/>
              <a:t>eğişkenler Ar</a:t>
            </a:r>
            <a:r>
              <a:rPr lang="tr-TR" sz="3600">
                <a:solidFill>
                  <a:srgbClr val="EA6131"/>
                </a:solidFill>
              </a:rPr>
              <a:t>a</a:t>
            </a:r>
            <a:r>
              <a:rPr lang="tr-TR" sz="3600"/>
              <a:t>sı Mantı</a:t>
            </a:r>
            <a:r>
              <a:rPr lang="tr-TR" sz="3600">
                <a:solidFill>
                  <a:srgbClr val="EA6131"/>
                </a:solidFill>
              </a:rPr>
              <a:t>k</a:t>
            </a:r>
            <a:r>
              <a:rPr lang="tr-TR" sz="3600"/>
              <a:t>sal İfa</a:t>
            </a:r>
            <a:r>
              <a:rPr lang="tr-TR" sz="3600">
                <a:solidFill>
                  <a:srgbClr val="EA6131"/>
                </a:solidFill>
              </a:rPr>
              <a:t>d</a:t>
            </a:r>
            <a:r>
              <a:rPr lang="tr-TR" sz="3600"/>
              <a:t>eler</a:t>
            </a:r>
          </a:p>
        </p:txBody>
      </p:sp>
    </p:spTree>
    <p:extLst>
      <p:ext uri="{BB962C8B-B14F-4D97-AF65-F5344CB8AC3E}">
        <p14:creationId xmlns:p14="http://schemas.microsoft.com/office/powerpoint/2010/main" val="362024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48E49E-B57A-1919-0986-7C0E3852AFCC}"/>
                  </a:ext>
                </a:extLst>
              </p:cNvPr>
              <p:cNvSpPr>
                <a:spLocks noGrp="1"/>
              </p:cNvSpPr>
              <p:nvPr>
                <p:ph idx="1"/>
              </p:nvPr>
            </p:nvSpPr>
            <p:spPr/>
            <p:txBody>
              <a:bodyPr>
                <a:normAutofit fontScale="92500"/>
              </a:bodyPr>
              <a:lstStyle/>
              <a:p>
                <a:pPr>
                  <a:lnSpc>
                    <a:spcPct val="107000"/>
                  </a:lnSpc>
                  <a:spcAft>
                    <a:spcPts val="800"/>
                  </a:spcAft>
                  <a:buFont typeface="Arial" panose="020B0604020202020204" pitchFamily="34" charset="0"/>
                  <a:buChar char="•"/>
                </a:pPr>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s=Not(a)</a:t>
                </a:r>
                <a:endParaRPr lang="tr-TR" sz="18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a=1 (doğru) ise s=0 (yanlış) ve a=0 ise s=1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tr-TR">
                    <a:solidFill>
                      <a:srgbClr val="EA6131"/>
                    </a:solidFill>
                    <a:effectLst/>
                  </a:rPr>
                  <a:t>s = a AND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b'nin her ikisi de doğru (1) ise doğru olur. Eğer a ve b den biri yanlış (0) ise yanlış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Tanımın genelleştirilmiş hali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B348E49E-B57A-1919-0986-7C0E3852AFCC}"/>
                  </a:ext>
                </a:extLst>
              </p:cNvPr>
              <p:cNvSpPr>
                <a:spLocks noGrp="1" noRot="1" noChangeAspect="1" noMove="1" noResize="1" noEditPoints="1" noAdjustHandles="1" noChangeArrowheads="1" noChangeShapeType="1" noTextEdit="1"/>
              </p:cNvSpPr>
              <p:nvPr>
                <p:ph idx="1"/>
              </p:nvPr>
            </p:nvSpPr>
            <p:spPr>
              <a:blipFill>
                <a:blip r:embed="rId2"/>
                <a:stretch>
                  <a:fillRect l="-508"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C885A83-EAAC-4E77-C6FA-E176DB027934}"/>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239557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43EC826-6A58-2474-FD84-8C16DF86FF7A}"/>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tr-TR">
                    <a:solidFill>
                      <a:srgbClr val="EA6131"/>
                    </a:solidFill>
                    <a:effectLst/>
                  </a:rPr>
                  <a:t>s = a OR b</a:t>
                </a:r>
                <a:endParaRPr lang="tr-TR">
                  <a:solidFill>
                    <a:srgbClr val="EA6131"/>
                  </a:solidFill>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a ve b'den biri 1 ise, s=1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Genelleştirilmiş formda yazımı; </a:t>
                </a:r>
                <a14:m>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a:solidFill>
                      <a:srgbClr val="EA6131"/>
                    </a:solidFill>
                    <a:effectLst/>
                  </a:rPr>
                  <a:t>s = a XOR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b'den yalnızca biri bire eşitse bir değeri alır. a ve b'nin her ikisininde sıfır veya bire eşit olması durumunda sıfır değeri alır.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Genelleştirilmiş formu;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sub>
                        <m:sup/>
                        <m:e>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𝑧</m:t>
                              </m:r>
                            </m:e>
                            <m:sub>
                              <m:r>
                                <a:rPr lang="tr-TR" sz="1800" b="0" i="1" kern="0" smtClean="0">
                                  <a:effectLst/>
                                  <a:latin typeface="Cambria Math" panose="020405030504060302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743EC826-6A58-2474-FD84-8C16DF86FF7A}"/>
                  </a:ext>
                </a:extLst>
              </p:cNvPr>
              <p:cNvSpPr>
                <a:spLocks noGrp="1" noRot="1" noChangeAspect="1" noMove="1" noResize="1" noEditPoints="1" noAdjustHandles="1" noChangeArrowheads="1" noChangeShapeType="1" noTextEdit="1"/>
              </p:cNvSpPr>
              <p:nvPr>
                <p:ph idx="1"/>
              </p:nvPr>
            </p:nvSpPr>
            <p:spPr>
              <a:blipFill>
                <a:blip r:embed="rId2"/>
                <a:stretch>
                  <a:fillRect l="-290" t="-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E55C029-71B0-0FBA-993A-9107AEDE8849}"/>
              </a:ext>
            </a:extLst>
          </p:cNvPr>
          <p:cNvSpPr>
            <a:spLocks noGrp="1"/>
          </p:cNvSpPr>
          <p:nvPr>
            <p:ph type="title"/>
          </p:nvPr>
        </p:nvSpPr>
        <p:spPr/>
        <p:txBody>
          <a:bodyPr/>
          <a:lstStyle/>
          <a:p>
            <a:r>
              <a:rPr lang="tr-TR"/>
              <a:t>Değişkenler Arası Mantıksal İfadeler</a:t>
            </a:r>
          </a:p>
        </p:txBody>
      </p:sp>
      <p:pic>
        <p:nvPicPr>
          <p:cNvPr id="5" name="Resim 4">
            <a:extLst>
              <a:ext uri="{FF2B5EF4-FFF2-40B4-BE49-F238E27FC236}">
                <a16:creationId xmlns:a16="http://schemas.microsoft.com/office/drawing/2014/main" id="{FD1E3B88-D6F7-E4D6-C7EC-868C77DCB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013176"/>
            <a:ext cx="2088674" cy="1728192"/>
          </a:xfrm>
          <a:prstGeom prst="rect">
            <a:avLst/>
          </a:prstGeom>
        </p:spPr>
      </p:pic>
    </p:spTree>
    <p:extLst>
      <p:ext uri="{BB962C8B-B14F-4D97-AF65-F5344CB8AC3E}">
        <p14:creationId xmlns:p14="http://schemas.microsoft.com/office/powerpoint/2010/main" val="2167158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109B187-9C77-FF51-167D-518A3B4ED350}"/>
                  </a:ext>
                </a:extLst>
              </p:cNvPr>
              <p:cNvSpPr>
                <a:spLocks noGrp="1"/>
              </p:cNvSpPr>
              <p:nvPr>
                <p:ph idx="1"/>
              </p:nvPr>
            </p:nvSpPr>
            <p:spPr/>
            <p:txBody>
              <a:bodyPr/>
              <a:lstStyle/>
              <a:p>
                <a:pPr>
                  <a:buFont typeface="Arial" panose="020B0604020202020204" pitchFamily="34" charset="0"/>
                  <a:buChar char="•"/>
                </a:pPr>
                <a:r>
                  <a:rPr lang="tr-TR">
                    <a:solidFill>
                      <a:srgbClr val="EA6131"/>
                    </a:solidFill>
                    <a:effectLst/>
                  </a:rPr>
                  <a:t>If a then b</a:t>
                </a:r>
              </a:p>
              <a:p>
                <a:pPr marL="0" indent="0"/>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marL="0" indent="0"/>
                <a:r>
                  <a:rPr lang="tr-TR" sz="1800" kern="100">
                    <a:effectLst/>
                    <a:latin typeface="Calibri" panose="020F0502020204030204" pitchFamily="34" charset="0"/>
                    <a:ea typeface="Calibri" panose="020F0502020204030204" pitchFamily="34" charset="0"/>
                    <a:cs typeface="Times New Roman" panose="02020603050405020304" pitchFamily="18" charset="0"/>
                  </a:rPr>
                  <a:t>Bazı Durumları inceleyelim:</a:t>
                </a:r>
              </a:p>
              <a:p>
                <a:pPr>
                  <a:buFont typeface="Arial" panose="020B0604020202020204" pitchFamily="34" charset="0"/>
                  <a:buChar char="•"/>
                </a:pPr>
                <a:r>
                  <a:rPr lang="tr-TR"/>
                  <a:t>Eğer Seçenek 3 seçilmiş (x3=1) ise seçenek 5 seçilemez (ayrık seçenekler (mutually exclusive)).</a:t>
                </a:r>
              </a:p>
              <a:p>
                <a:pPr lvl="1">
                  <a:buFont typeface="Arial" panose="020B0604020202020204" pitchFamily="34" charset="0"/>
                  <a:buChar char="•"/>
                </a:pPr>
                <a:r>
                  <a:rPr lang="tr-TR"/>
                  <a:t>x3 + x5 &lt;= 1 (ya biri ya hiç biri)</a:t>
                </a:r>
              </a:p>
              <a:p>
                <a:pPr>
                  <a:buFont typeface="Arial" panose="020B0604020202020204" pitchFamily="34" charset="0"/>
                  <a:buChar char="•"/>
                </a:pPr>
                <a:r>
                  <a:rPr lang="tr-TR"/>
                  <a:t>Seçenek 2 ve 3'den sadece biri seçilebilir (çoklu seçim (multiple choice)).</a:t>
                </a:r>
              </a:p>
              <a:p>
                <a:pPr lvl="1">
                  <a:buFont typeface="Arial" panose="020B0604020202020204" pitchFamily="34" charset="0"/>
                  <a:buChar char="•"/>
                </a:pPr>
                <a:r>
                  <a:rPr lang="tr-TR"/>
                  <a:t>x2 + x3 =1 (mutlaka ve sadece biri)</a:t>
                </a:r>
              </a:p>
              <a:p>
                <a:pPr>
                  <a:buFont typeface="Arial" panose="020B0604020202020204" pitchFamily="34" charset="0"/>
                  <a:buChar char="•"/>
                </a:pPr>
                <a:r>
                  <a:rPr lang="tr-TR"/>
                  <a:t>Eğer Seçenek 4 seçilmişse. Seçenek 2 mutlaka seçilmelidir (şartlı seçim (conditional)).</a:t>
                </a:r>
              </a:p>
              <a:p>
                <a:pPr lvl="1">
                  <a:buFont typeface="Arial" panose="020B0604020202020204" pitchFamily="34" charset="0"/>
                  <a:buChar char="•"/>
                </a:pPr>
                <a:r>
                  <a:rPr lang="tr-TR"/>
                  <a:t>x4 ≤ x2   x2 seçilmişse x4 seçilebilir veya seçilmez ama x4 seçilmişse x2 seçilir, seçilmemişse seçilmez.</a:t>
                </a:r>
              </a:p>
              <a:p>
                <a:pPr>
                  <a:buFont typeface="Arial" panose="020B0604020202020204" pitchFamily="34" charset="0"/>
                  <a:buChar char="•"/>
                </a:pPr>
                <a:r>
                  <a:rPr lang="tr-TR"/>
                  <a:t>Eğer Seçenek 1 seçilmişse Seçenek 5 mutlaka seçilmelidir ve tersi durum da geçerlidir (Eğer Seçenek 5 seçilmişse Seçenek 1 mutlaka seçilmelidir) (Co-requisite)</a:t>
                </a:r>
              </a:p>
              <a:p>
                <a:pPr lvl="1">
                  <a:buFont typeface="Arial" panose="020B0604020202020204" pitchFamily="34" charset="0"/>
                  <a:buChar char="•"/>
                </a:pPr>
                <a:r>
                  <a:rPr lang="tr-TR"/>
                  <a:t>x1 = x5 </a:t>
                </a:r>
              </a:p>
              <a:p>
                <a:pPr marL="0" indent="0"/>
                <a:endParaRPr lang="tr-TR"/>
              </a:p>
            </p:txBody>
          </p:sp>
        </mc:Choice>
        <mc:Fallback xmlns="">
          <p:sp>
            <p:nvSpPr>
              <p:cNvPr id="2" name="İçerik Yer Tutucusu 1">
                <a:extLst>
                  <a:ext uri="{FF2B5EF4-FFF2-40B4-BE49-F238E27FC236}">
                    <a16:creationId xmlns:a16="http://schemas.microsoft.com/office/drawing/2014/main" id="{C109B187-9C77-FF51-167D-518A3B4ED35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9A556C6-C8AD-1ACD-2121-2ACAA282342B}"/>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114225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A67E19E-8125-3107-13C1-04B3392C4C6B}"/>
              </a:ext>
            </a:extLst>
          </p:cNvPr>
          <p:cNvSpPr>
            <a:spLocks noGrp="1"/>
          </p:cNvSpPr>
          <p:nvPr>
            <p:ph idx="1"/>
          </p:nvPr>
        </p:nvSpPr>
        <p:spPr/>
        <p:txBody>
          <a:bodyPr/>
          <a:lstStyle/>
          <a:p>
            <a:pPr>
              <a:buFont typeface="Arial" panose="020B0604020202020204" pitchFamily="34" charset="0"/>
              <a:buChar char="•"/>
            </a:pPr>
            <a:r>
              <a:rPr lang="tr-TR"/>
              <a:t>Eğer Seçenek 1 seçilmişse Seçenek 2 ve Seçenek 3 mutlaka seçilmelidir.</a:t>
            </a:r>
          </a:p>
          <a:p>
            <a:pPr lvl="1"/>
            <a:r>
              <a:rPr lang="tr-TR"/>
              <a:t>x1 ≤ x2 ve x1 ≤ x3</a:t>
            </a:r>
          </a:p>
          <a:p>
            <a:pPr lvl="1"/>
            <a:r>
              <a:rPr lang="tr-TR"/>
              <a:t>2 x1≤  x2 +x3  </a:t>
            </a:r>
          </a:p>
          <a:p>
            <a:pPr>
              <a:buFont typeface="Arial" panose="020B0604020202020204" pitchFamily="34" charset="0"/>
              <a:buChar char="•"/>
            </a:pPr>
            <a:r>
              <a:rPr lang="tr-TR"/>
              <a:t>Eğer Seçenek 1 seçilmişse Seçenek 2 veya Seçenek 3 mutlaka seçilmelidir.</a:t>
            </a:r>
          </a:p>
          <a:p>
            <a:pPr lvl="1"/>
            <a:r>
              <a:rPr lang="tr-TR"/>
              <a:t>x1 ≤ x2  veya  x1 ≤ x3</a:t>
            </a:r>
          </a:p>
          <a:p>
            <a:pPr lvl="1"/>
            <a:r>
              <a:rPr lang="tr-TR"/>
              <a:t>x1 ≤ x2+x3  </a:t>
            </a:r>
          </a:p>
          <a:p>
            <a:pPr>
              <a:buFont typeface="Arial" panose="020B0604020202020204" pitchFamily="34" charset="0"/>
              <a:buChar char="•"/>
            </a:pPr>
            <a:r>
              <a:rPr lang="tr-TR"/>
              <a:t>Seçenek 2 ve 3'ün her ikisi de seçilmişse Seçenek 1 seçilemez</a:t>
            </a:r>
          </a:p>
          <a:p>
            <a:pPr lvl="1"/>
            <a:r>
              <a:rPr lang="tr-TR"/>
              <a:t>Eğer x2 + x3 =2  o zaman x1 =0</a:t>
            </a:r>
          </a:p>
          <a:p>
            <a:pPr lvl="1"/>
            <a:r>
              <a:rPr lang="tr-TR"/>
              <a:t>x1 + x2 + x3 ≤ 2</a:t>
            </a:r>
          </a:p>
          <a:p>
            <a:pPr>
              <a:buFont typeface="Arial" panose="020B0604020202020204" pitchFamily="34" charset="0"/>
              <a:buChar char="•"/>
            </a:pPr>
            <a:r>
              <a:rPr lang="tr-TR"/>
              <a:t>Seçenek 2 ve 3'ün her ikisi de seçilmişse Seçenek 1 seçilmelidir</a:t>
            </a:r>
          </a:p>
          <a:p>
            <a:pPr lvl="1"/>
            <a:r>
              <a:rPr lang="tr-TR"/>
              <a:t>Eğer x2 + x3 =2  o zaman x1 =1</a:t>
            </a:r>
          </a:p>
          <a:p>
            <a:pPr lvl="1"/>
            <a:r>
              <a:rPr lang="tr-TR"/>
              <a:t>x1 +1 ≥ x2 + x3 </a:t>
            </a:r>
          </a:p>
          <a:p>
            <a:pPr>
              <a:buFont typeface="Arial" panose="020B0604020202020204" pitchFamily="34" charset="0"/>
              <a:buChar char="•"/>
            </a:pPr>
            <a:r>
              <a:rPr lang="tr-TR"/>
              <a:t>Üç seçenekten sadece biri seçilebilecektir.</a:t>
            </a:r>
          </a:p>
          <a:p>
            <a:pPr lvl="1"/>
            <a:r>
              <a:rPr lang="tr-TR"/>
              <a:t>x1 + x2 + x3 =1 </a:t>
            </a:r>
          </a:p>
          <a:p>
            <a:endParaRPr lang="tr-TR"/>
          </a:p>
        </p:txBody>
      </p:sp>
      <p:sp>
        <p:nvSpPr>
          <p:cNvPr id="3" name="Başlık 2">
            <a:extLst>
              <a:ext uri="{FF2B5EF4-FFF2-40B4-BE49-F238E27FC236}">
                <a16:creationId xmlns:a16="http://schemas.microsoft.com/office/drawing/2014/main" id="{AB8F5F0E-AF19-E30B-D87B-9D6DBB5A0B9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469808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D6DF8F1-1180-613A-1F69-25C90DAE84ED}"/>
              </a:ext>
            </a:extLst>
          </p:cNvPr>
          <p:cNvSpPr>
            <a:spLocks noGrp="1"/>
          </p:cNvSpPr>
          <p:nvPr>
            <p:ph type="title"/>
          </p:nvPr>
        </p:nvSpPr>
        <p:spPr/>
        <p:txBody>
          <a:bodyPr/>
          <a:lstStyle/>
          <a:p>
            <a:r>
              <a:rPr lang="tr-TR"/>
              <a:t>Bir Değişkenin Kesikli Değer Alması</a:t>
            </a:r>
          </a:p>
        </p:txBody>
      </p:sp>
      <p:pic>
        <p:nvPicPr>
          <p:cNvPr id="4" name="Content Placeholder 4">
            <a:extLst>
              <a:ext uri="{FF2B5EF4-FFF2-40B4-BE49-F238E27FC236}">
                <a16:creationId xmlns:a16="http://schemas.microsoft.com/office/drawing/2014/main" id="{C7A78298-565F-FDA9-AEB0-018AA5338001}"/>
              </a:ext>
            </a:extLst>
          </p:cNvPr>
          <p:cNvPicPr>
            <a:picLocks noChangeAspect="1"/>
          </p:cNvPicPr>
          <p:nvPr/>
        </p:nvPicPr>
        <p:blipFill>
          <a:blip r:embed="rId2"/>
          <a:stretch>
            <a:fillRect/>
          </a:stretch>
        </p:blipFill>
        <p:spPr>
          <a:xfrm>
            <a:off x="755576" y="1581944"/>
            <a:ext cx="7285609" cy="3694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7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K</a:t>
            </a:r>
            <a:r>
              <a:rPr lang="tr-TR" sz="3600"/>
              <a:t>ısıt Denkl</a:t>
            </a:r>
            <a:r>
              <a:rPr lang="tr-TR" sz="3600">
                <a:solidFill>
                  <a:srgbClr val="EA6131"/>
                </a:solidFill>
              </a:rPr>
              <a:t>e</a:t>
            </a:r>
            <a:r>
              <a:rPr lang="tr-TR" sz="3600"/>
              <a:t>mleri Ara</a:t>
            </a:r>
            <a:r>
              <a:rPr lang="tr-TR" sz="3600">
                <a:solidFill>
                  <a:srgbClr val="EA6131"/>
                </a:solidFill>
              </a:rPr>
              <a:t>s</a:t>
            </a:r>
            <a:r>
              <a:rPr lang="tr-TR" sz="3600"/>
              <a:t>ı Ma</a:t>
            </a:r>
            <a:r>
              <a:rPr lang="tr-TR" sz="3600">
                <a:solidFill>
                  <a:srgbClr val="EA6131"/>
                </a:solidFill>
              </a:rPr>
              <a:t>n</a:t>
            </a:r>
            <a:r>
              <a:rPr lang="tr-TR" sz="3600"/>
              <a:t>tıksal İf</a:t>
            </a:r>
            <a:r>
              <a:rPr lang="tr-TR" sz="3600">
                <a:solidFill>
                  <a:srgbClr val="EA6131"/>
                </a:solidFill>
              </a:rPr>
              <a:t>a</a:t>
            </a:r>
            <a:r>
              <a:rPr lang="tr-TR" sz="3600"/>
              <a:t>deler</a:t>
            </a:r>
          </a:p>
        </p:txBody>
      </p:sp>
    </p:spTree>
    <p:extLst>
      <p:ext uri="{BB962C8B-B14F-4D97-AF65-F5344CB8AC3E}">
        <p14:creationId xmlns:p14="http://schemas.microsoft.com/office/powerpoint/2010/main" val="45850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3A88390-F361-1958-27E7-7271AC28D7F3}"/>
              </a:ext>
            </a:extLst>
          </p:cNvPr>
          <p:cNvSpPr>
            <a:spLocks noGrp="1"/>
          </p:cNvSpPr>
          <p:nvPr>
            <p:ph idx="1"/>
          </p:nvPr>
        </p:nvSpPr>
        <p:spPr/>
        <p:txBody>
          <a:bodyPr/>
          <a:lstStyle/>
          <a:p>
            <a:pPr>
              <a:buFont typeface="Arial" panose="020B0604020202020204" pitchFamily="34" charset="0"/>
              <a:buChar char="•"/>
            </a:pPr>
            <a:r>
              <a:rPr lang="tr-TR"/>
              <a:t>Temel yaklaşım kısıtların hangisinin veya hangilerinin aktif olacağına hangisinin veya hangilerinin fazla (redundant) olacağına karar vermektir. </a:t>
            </a:r>
          </a:p>
          <a:p>
            <a:endParaRPr lang="tr-TR"/>
          </a:p>
          <a:p>
            <a:endParaRPr lang="tr-TR"/>
          </a:p>
        </p:txBody>
      </p:sp>
      <p:sp>
        <p:nvSpPr>
          <p:cNvPr id="3" name="Başlık 2">
            <a:extLst>
              <a:ext uri="{FF2B5EF4-FFF2-40B4-BE49-F238E27FC236}">
                <a16:creationId xmlns:a16="http://schemas.microsoft.com/office/drawing/2014/main" id="{10513F7D-0189-E943-CB02-58307CB995EC}"/>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53712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79" y="4149080"/>
            <a:ext cx="3600395" cy="24369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çözümlerin tamsayılı yapılması</a:t>
            </a:r>
            <a:endParaRPr lang="en-US" altLang="ko-KR" sz="1300" dirty="0">
              <a:solidFill>
                <a:srgbClr val="5E4722"/>
              </a:solidFill>
              <a:latin typeface="+mj-lt"/>
              <a:ea typeface="맑은 고딕" pitchFamily="50" charset="-127"/>
            </a:endParaRP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Dal ve Sınır Algoritması</a:t>
            </a: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Gomory Kesme Düzlemi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Sıfır ve bir tam sayılı programlama</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Mantıksal ifadelerin modellenmesi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Örnek problemler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877811" cy="992981"/>
            <a:chOff x="1890822" y="4221088"/>
            <a:chExt cx="3562505" cy="99298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992981"/>
              <a:chOff x="2219144" y="3284144"/>
              <a:chExt cx="3545623" cy="992981"/>
            </a:xfrm>
          </p:grpSpPr>
          <p:sp>
            <p:nvSpPr>
              <p:cNvPr id="10" name="Text Box 5"/>
              <p:cNvSpPr txBox="1">
                <a:spLocks noChangeArrowheads="1"/>
              </p:cNvSpPr>
              <p:nvPr/>
            </p:nvSpPr>
            <p:spPr bwMode="auto">
              <a:xfrm>
                <a:off x="2894079" y="3284144"/>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Tamsayılı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552543"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5</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600164"/>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C3A8E4C-AE64-A642-89EC-1462E175D8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endParaRPr lang="tr-TR"/>
              </a:p>
            </p:txBody>
          </p:sp>
        </mc:Choice>
        <mc:Fallback xmlns="">
          <p:sp>
            <p:nvSpPr>
              <p:cNvPr id="2" name="İçerik Yer Tutucusu 1">
                <a:extLst>
                  <a:ext uri="{FF2B5EF4-FFF2-40B4-BE49-F238E27FC236}">
                    <a16:creationId xmlns:a16="http://schemas.microsoft.com/office/drawing/2014/main" id="{AC3A8E4C-AE64-A642-89EC-1462E175D8E9}"/>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E10D932-1D87-CE0B-3696-FCFFEDAD9C41}"/>
              </a:ext>
            </a:extLst>
          </p:cNvPr>
          <p:cNvSpPr>
            <a:spLocks noGrp="1"/>
          </p:cNvSpPr>
          <p:nvPr>
            <p:ph type="title"/>
          </p:nvPr>
        </p:nvSpPr>
        <p:spPr/>
        <p:txBody>
          <a:bodyPr/>
          <a:lstStyle/>
          <a:p>
            <a:r>
              <a:rPr lang="tr-TR"/>
              <a:t>Ya-yada (Either or) Modellemesi</a:t>
            </a:r>
          </a:p>
        </p:txBody>
      </p:sp>
    </p:spTree>
    <p:extLst>
      <p:ext uri="{BB962C8B-B14F-4D97-AF65-F5344CB8AC3E}">
        <p14:creationId xmlns:p14="http://schemas.microsoft.com/office/powerpoint/2010/main" val="2364490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7C7443D-FD60-EB16-13F6-C502301FDF32}"/>
                  </a:ext>
                </a:extLst>
              </p:cNvPr>
              <p:cNvSpPr>
                <a:spLocks noGrp="1"/>
              </p:cNvSpPr>
              <p:nvPr>
                <p:ph idx="1"/>
              </p:nvPr>
            </p:nvSpPr>
            <p:spPr/>
            <p:txBody>
              <a:bodyPr/>
              <a:lstStyle/>
              <a:p>
                <a:r>
                  <a:rPr lang="tr-TR" dirty="0"/>
                  <a:t>İki kısıttan biri yalnızca birinin sağlanmasının zorunlu olduğu durumları ifade eder.</a:t>
                </a:r>
              </a:p>
              <a:p>
                <a:pPr marL="0" indent="0">
                  <a:buNone/>
                </a:pPr>
                <a:r>
                  <a:rPr lang="tr-TR" dirty="0"/>
                  <a:t>Örnek olarak;</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≤12</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5</m:t>
                      </m:r>
                    </m:oMath>
                  </m:oMathPara>
                </a14:m>
                <a:endParaRPr lang="tr-TR" dirty="0">
                  <a:ea typeface="Cambria Math" panose="02040503050406030204" pitchFamily="18" charset="0"/>
                </a:endParaRPr>
              </a:p>
              <a:p>
                <a:pPr marL="0" indent="0">
                  <a:buNone/>
                </a:pPr>
                <a:r>
                  <a:rPr lang="tr-TR" dirty="0"/>
                  <a:t>Bu iki kısıttan birinin sağlanması yeterli ise;</a:t>
                </a: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b="0" dirty="0">
                  <a:ea typeface="Cambria Math" panose="02040503050406030204" pitchFamily="18" charset="0"/>
                </a:endParaRPr>
              </a:p>
              <a:p>
                <a:pPr marL="0" indent="0">
                  <a:buNone/>
                </a:pPr>
                <a:r>
                  <a:rPr lang="tr-TR" dirty="0">
                    <a:ea typeface="Cambria Math" panose="02040503050406030204" pitchFamily="18" charset="0"/>
                  </a:rPr>
                  <a:t>Burada y = 1 </a:t>
                </a:r>
                <a:r>
                  <a:rPr lang="tr-TR">
                    <a:ea typeface="Cambria Math" panose="02040503050406030204" pitchFamily="18" charset="0"/>
                  </a:rPr>
                  <a:t>veya 0</a:t>
                </a:r>
              </a:p>
              <a:p>
                <a:pPr marL="0" indent="0">
                  <a:buNone/>
                </a:pPr>
                <a:endParaRPr lang="tr-TR">
                  <a:ea typeface="Cambria Math" panose="02040503050406030204" pitchFamily="18" charset="0"/>
                </a:endParaRPr>
              </a:p>
              <a:p>
                <a:pPr marL="0" indent="0">
                  <a:buNone/>
                </a:pPr>
                <a:endParaRPr lang="tr-TR">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dirty="0"/>
              </a:p>
              <a:p>
                <a:pPr marL="0" indent="0">
                  <a:buNone/>
                </a:pPr>
                <a:endParaRPr lang="tr-TR" dirty="0">
                  <a:ea typeface="Cambria Math" panose="02040503050406030204" pitchFamily="18" charset="0"/>
                </a:endParaRPr>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67C7443D-FD60-EB16-13F6-C502301FDF32}"/>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AC8991-CDF0-E2CE-4D3D-3A98244BBBF1}"/>
              </a:ext>
            </a:extLst>
          </p:cNvPr>
          <p:cNvSpPr>
            <a:spLocks noGrp="1"/>
          </p:cNvSpPr>
          <p:nvPr>
            <p:ph type="title"/>
          </p:nvPr>
        </p:nvSpPr>
        <p:spPr/>
        <p:txBody>
          <a:bodyPr/>
          <a:lstStyle/>
          <a:p>
            <a:r>
              <a:rPr lang="tr-TR"/>
              <a:t>Ya-yada (Either or) Modellemesi</a:t>
            </a:r>
          </a:p>
        </p:txBody>
      </p:sp>
      <p:sp>
        <p:nvSpPr>
          <p:cNvPr id="4" name="Sağ Ayraç 3">
            <a:extLst>
              <a:ext uri="{FF2B5EF4-FFF2-40B4-BE49-F238E27FC236}">
                <a16:creationId xmlns:a16="http://schemas.microsoft.com/office/drawing/2014/main" id="{6A6F7976-0583-AC13-6522-5318769249B8}"/>
              </a:ext>
            </a:extLst>
          </p:cNvPr>
          <p:cNvSpPr/>
          <p:nvPr/>
        </p:nvSpPr>
        <p:spPr>
          <a:xfrm>
            <a:off x="5364088" y="1988840"/>
            <a:ext cx="432048"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 name="Metin kutusu 4">
            <a:extLst>
              <a:ext uri="{FF2B5EF4-FFF2-40B4-BE49-F238E27FC236}">
                <a16:creationId xmlns:a16="http://schemas.microsoft.com/office/drawing/2014/main" id="{201F89B3-6C64-CD6B-BD99-FB4B00A8B23D}"/>
              </a:ext>
            </a:extLst>
          </p:cNvPr>
          <p:cNvSpPr txBox="1"/>
          <p:nvPr/>
        </p:nvSpPr>
        <p:spPr>
          <a:xfrm>
            <a:off x="5804585" y="2128210"/>
            <a:ext cx="3157275"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Kısıtlar bir birlerine «ve» ile bağlıdır.</a:t>
            </a:r>
          </a:p>
        </p:txBody>
      </p:sp>
    </p:spTree>
    <p:extLst>
      <p:ext uri="{BB962C8B-B14F-4D97-AF65-F5344CB8AC3E}">
        <p14:creationId xmlns:p14="http://schemas.microsoft.com/office/powerpoint/2010/main" val="208920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90CB11-C4F7-97E5-C321-75F12BCA84DD}"/>
                  </a:ext>
                </a:extLst>
              </p:cNvPr>
              <p:cNvSpPr>
                <a:spLocks noGrp="1"/>
              </p:cNvSpPr>
              <p:nvPr>
                <p:ph idx="1"/>
              </p:nvPr>
            </p:nvSpPr>
            <p:spPr/>
            <p:txBody>
              <a:bodyPr/>
              <a:lstStyle/>
              <a:p>
                <a:pPr marL="0" indent="0" algn="ctr">
                  <a:buNone/>
                </a:pPr>
                <a:r>
                  <a:rPr lang="tr-TR" b="0"/>
                  <a:t>İf p then Q= </a:t>
                </a:r>
                <a14:m>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𝑄</m:t>
                    </m:r>
                  </m:oMath>
                </a14:m>
                <a:endParaRPr lang="tr-TR" dirty="0"/>
              </a:p>
              <a:p>
                <a:pPr marL="0" indent="0">
                  <a:buNone/>
                </a:pPr>
                <a:endParaRPr lang="tr-TR"/>
              </a:p>
              <a:p>
                <a:pPr marL="0" indent="0">
                  <a:buNone/>
                </a:pPr>
                <a:r>
                  <a:rPr lang="tr-TR"/>
                  <a:t>	if </a:t>
                </a:r>
                <a:r>
                  <a:rPr lang="sv-SE" i="1" dirty="0">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a:t>
                </a:r>
                <a:r>
                  <a:rPr lang="en-US" dirty="0">
                    <a:solidFill>
                      <a:srgbClr val="EA6131"/>
                    </a:solidFill>
                  </a:rPr>
                  <a:t>≤</a:t>
                </a:r>
                <a:r>
                  <a:rPr lang="sv-SE" dirty="0">
                    <a:solidFill>
                      <a:srgbClr val="EA6131"/>
                    </a:solidFill>
                  </a:rPr>
                  <a:t> </a:t>
                </a:r>
                <a:r>
                  <a:rPr lang="tr-TR" dirty="0">
                    <a:solidFill>
                      <a:srgbClr val="EA6131"/>
                    </a:solidFill>
                  </a:rPr>
                  <a:t>b1</a:t>
                </a:r>
                <a:r>
                  <a:rPr lang="tr-TR" dirty="0"/>
                  <a:t> </a:t>
                </a:r>
                <a:r>
                  <a:rPr lang="tr-TR" dirty="0" err="1"/>
                  <a:t>then</a:t>
                </a:r>
                <a:r>
                  <a:rPr lang="tr-TR" dirty="0"/>
                  <a:t> </a:t>
                </a:r>
                <a:r>
                  <a:rPr lang="sv-SE" i="1" dirty="0">
                    <a:solidFill>
                      <a:srgbClr val="EA6131"/>
                    </a:solidFill>
                  </a:rPr>
                  <a:t>g</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 </a:t>
                </a:r>
                <a:r>
                  <a:rPr lang="tr-TR" dirty="0">
                    <a:solidFill>
                      <a:srgbClr val="EA6131"/>
                    </a:solidFill>
                  </a:rPr>
                  <a:t>b2</a:t>
                </a:r>
              </a:p>
              <a:p>
                <a:pPr marL="0" indent="0">
                  <a:buNone/>
                </a:pPr>
                <a:r>
                  <a:rPr lang="tr-TR"/>
                  <a:t>	</a:t>
                </a:r>
              </a:p>
              <a:p>
                <a:pPr marL="0" indent="0">
                  <a:buNone/>
                </a:pPr>
                <a:r>
                  <a:rPr lang="tr-TR" i="1">
                    <a:solidFill>
                      <a:srgbClr val="EA6131"/>
                    </a:solidFill>
                  </a:rPr>
                  <a:t>	</a:t>
                </a:r>
                <a:r>
                  <a:rPr lang="sv-SE" i="1">
                    <a:solidFill>
                      <a:srgbClr val="EA6131"/>
                    </a:solidFill>
                  </a:rPr>
                  <a:t> </a:t>
                </a:r>
                <a14:m>
                  <m:oMath xmlns:m="http://schemas.openxmlformats.org/officeDocument/2006/math">
                    <m:r>
                      <a:rPr lang="tr-TR" b="0" i="1" smtClean="0">
                        <a:latin typeface="Cambria Math" panose="02040503050406030204" pitchFamily="18" charset="0"/>
                        <a:ea typeface="Cambria Math" panose="02040503050406030204" pitchFamily="18" charset="0"/>
                      </a:rPr>
                      <m:t>¬</m:t>
                    </m:r>
                  </m:oMath>
                </a14:m>
                <a:r>
                  <a:rPr lang="tr-TR" i="1">
                    <a:solidFill>
                      <a:srgbClr val="EA6131"/>
                    </a:solidFill>
                  </a:rPr>
                  <a:t>(</a:t>
                </a:r>
                <a:r>
                  <a:rPr lang="sv-SE" i="1">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2. . . . . </a:t>
                </a:r>
                <a:r>
                  <a:rPr lang="sv-SE" i="1">
                    <a:solidFill>
                      <a:srgbClr val="EA6131"/>
                    </a:solidFill>
                  </a:rPr>
                  <a:t>xn</a:t>
                </a:r>
                <a:r>
                  <a:rPr lang="sv-SE">
                    <a:solidFill>
                      <a:srgbClr val="EA6131"/>
                    </a:solidFill>
                  </a:rPr>
                  <a:t>) </a:t>
                </a:r>
                <a:r>
                  <a:rPr lang="en-US">
                    <a:solidFill>
                      <a:srgbClr val="EA6131"/>
                    </a:solidFill>
                  </a:rPr>
                  <a:t>≤</a:t>
                </a:r>
                <a:r>
                  <a:rPr lang="sv-SE">
                    <a:solidFill>
                      <a:srgbClr val="EA6131"/>
                    </a:solidFill>
                  </a:rPr>
                  <a:t> </a:t>
                </a:r>
                <a:r>
                  <a:rPr lang="tr-TR">
                    <a:solidFill>
                      <a:srgbClr val="EA6131"/>
                    </a:solidFill>
                  </a:rPr>
                  <a:t>b1)</a:t>
                </a:r>
                <a:r>
                  <a:rPr lang="tr-TR"/>
                  <a:t>  = </a:t>
                </a:r>
                <a:r>
                  <a:rPr lang="tr-TR" i="1"/>
                  <a:t>f</a:t>
                </a:r>
                <a:r>
                  <a:rPr lang="en-US"/>
                  <a:t>(</a:t>
                </a:r>
                <a:r>
                  <a:rPr lang="en-US" i="1"/>
                  <a:t>x</a:t>
                </a:r>
                <a:r>
                  <a:rPr lang="en-US"/>
                  <a:t>1. </a:t>
                </a:r>
                <a:r>
                  <a:rPr lang="en-US" i="1"/>
                  <a:t>x</a:t>
                </a:r>
                <a:r>
                  <a:rPr lang="en-US"/>
                  <a:t>2. . . . . </a:t>
                </a:r>
                <a:r>
                  <a:rPr lang="en-US" i="1"/>
                  <a:t>xn</a:t>
                </a:r>
                <a:r>
                  <a:rPr lang="en-US"/>
                  <a:t>)  </a:t>
                </a:r>
                <a:r>
                  <a:rPr lang="tr-TR"/>
                  <a:t>&gt; b1</a:t>
                </a:r>
                <a:endParaRPr lang="tr-TR" dirty="0"/>
              </a:p>
              <a:p>
                <a:pPr marL="0" indent="0">
                  <a:buNone/>
                </a:pPr>
                <a:r>
                  <a:rPr lang="tr-TR" i="1"/>
                  <a:t>	</a:t>
                </a:r>
              </a:p>
              <a:p>
                <a:pPr marL="0" indent="0">
                  <a:buNone/>
                </a:pPr>
                <a:r>
                  <a:rPr lang="tr-TR" i="1"/>
                  <a:t>	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tr-TR" dirty="0"/>
                  <a:t>&gt; b1-</a:t>
                </a:r>
                <a:r>
                  <a:rPr lang="en-US" i="1" dirty="0"/>
                  <a:t>My</a:t>
                </a:r>
                <a:r>
                  <a:rPr lang="tr-TR" i="1" dirty="0"/>
                  <a:t> </a:t>
                </a:r>
                <a:r>
                  <a:rPr lang="tr-TR" i="1" dirty="0">
                    <a:sym typeface="Wingdings" panose="05000000000000000000" pitchFamily="2" charset="2"/>
                  </a:rPr>
                  <a:t> </a:t>
                </a:r>
                <a:r>
                  <a:rPr lang="tr-TR" i="1" dirty="0"/>
                  <a:t>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sv-SE" dirty="0"/>
                  <a:t>≥</a:t>
                </a:r>
                <a:r>
                  <a:rPr lang="tr-TR" dirty="0"/>
                  <a:t> b1+ </a:t>
                </a:r>
                <a14:m>
                  <m:oMath xmlns:m="http://schemas.openxmlformats.org/officeDocument/2006/math">
                    <m:r>
                      <a:rPr lang="tr-TR" i="1" smtClean="0">
                        <a:latin typeface="Cambria Math" panose="02040503050406030204" pitchFamily="18" charset="0"/>
                        <a:ea typeface="Cambria Math" panose="02040503050406030204" pitchFamily="18" charset="0"/>
                      </a:rPr>
                      <m:t>𝜀</m:t>
                    </m:r>
                  </m:oMath>
                </a14:m>
                <a:r>
                  <a:rPr lang="tr-TR" dirty="0"/>
                  <a:t>-</a:t>
                </a:r>
                <a:r>
                  <a:rPr lang="en-US" i="1" dirty="0"/>
                  <a:t>My</a:t>
                </a:r>
                <a:endParaRPr lang="en-US" b="1" dirty="0"/>
              </a:p>
              <a:p>
                <a:pPr marL="0" indent="0">
                  <a:buNone/>
                </a:pPr>
                <a:r>
                  <a:rPr lang="tr-TR" i="1"/>
                  <a:t>	</a:t>
                </a:r>
              </a:p>
              <a:p>
                <a:pPr marL="0" indent="0">
                  <a:buNone/>
                </a:pPr>
                <a:r>
                  <a:rPr lang="tr-TR" i="1"/>
                  <a:t>	g</a:t>
                </a:r>
                <a:r>
                  <a:rPr lang="es-ES" i="1"/>
                  <a:t> </a:t>
                </a:r>
                <a:r>
                  <a:rPr lang="es-ES"/>
                  <a:t>(</a:t>
                </a:r>
                <a:r>
                  <a:rPr lang="es-ES" i="1"/>
                  <a:t>x</a:t>
                </a:r>
                <a:r>
                  <a:rPr lang="es-ES"/>
                  <a:t>1. </a:t>
                </a:r>
                <a:r>
                  <a:rPr lang="es-ES" i="1"/>
                  <a:t>x</a:t>
                </a:r>
                <a:r>
                  <a:rPr lang="es-ES"/>
                  <a:t>2. </a:t>
                </a:r>
                <a:r>
                  <a:rPr lang="es-ES" dirty="0"/>
                  <a:t>. . </a:t>
                </a:r>
                <a:r>
                  <a:rPr lang="es-ES"/>
                  <a:t>. . </a:t>
                </a:r>
                <a:r>
                  <a:rPr lang="es-ES" i="1" dirty="0" err="1"/>
                  <a:t>xn</a:t>
                </a:r>
                <a:r>
                  <a:rPr lang="es-ES" dirty="0"/>
                  <a:t>) </a:t>
                </a:r>
                <a:r>
                  <a:rPr lang="sv-SE" dirty="0"/>
                  <a:t>≥</a:t>
                </a:r>
                <a:r>
                  <a:rPr lang="es-ES" dirty="0"/>
                  <a:t> </a:t>
                </a:r>
                <a:r>
                  <a:rPr lang="tr-TR" dirty="0"/>
                  <a:t>b2-</a:t>
                </a:r>
                <a:r>
                  <a:rPr lang="es-ES" i="1" dirty="0"/>
                  <a:t>M</a:t>
                </a:r>
                <a:r>
                  <a:rPr lang="es-ES" dirty="0"/>
                  <a:t>(1 </a:t>
                </a:r>
                <a:r>
                  <a:rPr lang="tr-TR" dirty="0"/>
                  <a:t>-</a:t>
                </a:r>
                <a:r>
                  <a:rPr lang="es-ES" dirty="0"/>
                  <a:t> </a:t>
                </a:r>
                <a:r>
                  <a:rPr lang="es-ES" i="1" dirty="0"/>
                  <a:t>y</a:t>
                </a:r>
                <a:r>
                  <a:rPr lang="es-ES" dirty="0"/>
                  <a:t>)</a:t>
                </a:r>
                <a:endParaRPr lang="es-ES" b="1" dirty="0"/>
              </a:p>
              <a:p>
                <a:pPr marL="0" indent="0">
                  <a:buNone/>
                </a:pPr>
                <a:r>
                  <a:rPr lang="tr-TR" i="1"/>
                  <a:t>	</a:t>
                </a:r>
              </a:p>
              <a:p>
                <a:pPr marL="0" indent="0">
                  <a:buNone/>
                </a:pPr>
                <a:r>
                  <a:rPr lang="tr-TR"/>
                  <a:t>	</a:t>
                </a:r>
                <a:r>
                  <a:rPr lang="tr-TR" i="1"/>
                  <a:t>y </a:t>
                </a:r>
                <a:r>
                  <a:rPr lang="tr-TR" i="1" dirty="0"/>
                  <a:t>=</a:t>
                </a:r>
                <a:r>
                  <a:rPr lang="tr-TR" dirty="0"/>
                  <a:t> 0 veya 1</a:t>
                </a:r>
              </a:p>
              <a:p>
                <a:endParaRPr lang="tr-TR"/>
              </a:p>
            </p:txBody>
          </p:sp>
        </mc:Choice>
        <mc:Fallback xmlns="">
          <p:sp>
            <p:nvSpPr>
              <p:cNvPr id="2" name="İçerik Yer Tutucusu 1">
                <a:extLst>
                  <a:ext uri="{FF2B5EF4-FFF2-40B4-BE49-F238E27FC236}">
                    <a16:creationId xmlns:a16="http://schemas.microsoft.com/office/drawing/2014/main" id="{A190CB11-C4F7-97E5-C321-75F12BCA84DD}"/>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8C1710-27C6-6AAC-9A64-36AD20635335}"/>
              </a:ext>
            </a:extLst>
          </p:cNvPr>
          <p:cNvSpPr>
            <a:spLocks noGrp="1"/>
          </p:cNvSpPr>
          <p:nvPr>
            <p:ph type="title"/>
          </p:nvPr>
        </p:nvSpPr>
        <p:spPr/>
        <p:txBody>
          <a:bodyPr>
            <a:normAutofit/>
          </a:bodyPr>
          <a:lstStyle/>
          <a:p>
            <a:r>
              <a:rPr lang="tr-TR"/>
              <a:t>Eğer Kısıtları (If–Then Constraints) </a:t>
            </a:r>
            <a:r>
              <a:rPr lang="tr-TR">
                <a:solidFill>
                  <a:srgbClr val="EA6131"/>
                </a:solidFill>
              </a:rPr>
              <a:t>Eğer … ise o zaman ….</a:t>
            </a:r>
          </a:p>
        </p:txBody>
      </p:sp>
    </p:spTree>
    <p:extLst>
      <p:ext uri="{BB962C8B-B14F-4D97-AF65-F5344CB8AC3E}">
        <p14:creationId xmlns:p14="http://schemas.microsoft.com/office/powerpoint/2010/main" val="398995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ED445F6-6D90-68AA-3705-AFF1EBE6325D}"/>
              </a:ext>
            </a:extLst>
          </p:cNvPr>
          <p:cNvSpPr>
            <a:spLocks noGrp="1"/>
          </p:cNvSpPr>
          <p:nvPr>
            <p:ph type="title"/>
          </p:nvPr>
        </p:nvSpPr>
        <p:spPr/>
        <p:txBody>
          <a:bodyPr/>
          <a:lstStyle/>
          <a:p>
            <a:r>
              <a:rPr lang="tr-TR"/>
              <a:t>Eğer Kısıtları (If–Then Constraints) </a:t>
            </a:r>
            <a:r>
              <a:rPr lang="tr-TR">
                <a:solidFill>
                  <a:srgbClr val="EA6131"/>
                </a:solidFill>
              </a:rPr>
              <a:t>Eğer … ise o zaman ….</a:t>
            </a:r>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7C455602-2A46-EA0B-3603-D8AE9681FA93}"/>
                  </a:ext>
                </a:extLst>
              </p:cNvPr>
              <p:cNvSpPr txBox="1"/>
              <p:nvPr/>
            </p:nvSpPr>
            <p:spPr>
              <a:xfrm>
                <a:off x="395536" y="1556792"/>
                <a:ext cx="8114493" cy="4261038"/>
              </a:xfrm>
              <a:prstGeom prst="rect">
                <a:avLst/>
              </a:prstGeom>
              <a:noFill/>
            </p:spPr>
            <p:txBody>
              <a:bodyPr wrap="square">
                <a:sp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≤5</m:t>
                    </m:r>
                  </m:oMath>
                </a14:m>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then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tr-TR" sz="16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Veya (Either-Or) formuna dönüştürülür.</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𝑛𝑜𝑡</m:t>
                    </m:r>
                    <m:d>
                      <m:dPr>
                        <m:ctrlP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≤5</m:t>
                        </m:r>
                      </m:e>
                    </m:d>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&gt; 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veya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Burada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problemin çözünürlük değeridir. Eğer problemde, kısıt sağ taraf değerindeki değişim en küçük değeri bir ise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=1 olarak seçilir.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etin kutusu 3">
                <a:extLst>
                  <a:ext uri="{FF2B5EF4-FFF2-40B4-BE49-F238E27FC236}">
                    <a16:creationId xmlns:a16="http://schemas.microsoft.com/office/drawing/2014/main" id="{7C455602-2A46-EA0B-3603-D8AE9681FA93}"/>
                  </a:ext>
                </a:extLst>
              </p:cNvPr>
              <p:cNvSpPr txBox="1">
                <a:spLocks noRot="1" noChangeAspect="1" noMove="1" noResize="1" noEditPoints="1" noAdjustHandles="1" noChangeArrowheads="1" noChangeShapeType="1" noTextEdit="1"/>
              </p:cNvSpPr>
              <p:nvPr/>
            </p:nvSpPr>
            <p:spPr>
              <a:xfrm>
                <a:off x="395536" y="1556792"/>
                <a:ext cx="8114493" cy="4261038"/>
              </a:xfrm>
              <a:prstGeom prst="rect">
                <a:avLst/>
              </a:prstGeom>
              <a:blipFill>
                <a:blip r:embed="rId2"/>
                <a:stretch>
                  <a:fillRect l="-676" t="-715" r="-376" b="-1288"/>
                </a:stretch>
              </a:blipFill>
            </p:spPr>
            <p:txBody>
              <a:bodyPr/>
              <a:lstStyle/>
              <a:p>
                <a:r>
                  <a:rPr lang="tr-TR">
                    <a:noFill/>
                  </a:rPr>
                  <a:t> </a:t>
                </a:r>
              </a:p>
            </p:txBody>
          </p:sp>
        </mc:Fallback>
      </mc:AlternateContent>
    </p:spTree>
    <p:extLst>
      <p:ext uri="{BB962C8B-B14F-4D97-AF65-F5344CB8AC3E}">
        <p14:creationId xmlns:p14="http://schemas.microsoft.com/office/powerpoint/2010/main" val="403716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898CB2E-F2E2-3959-1740-DBFA570A93B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5898CB2E-F2E2-3959-1740-DBFA570A93B8}"/>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E034877-4C55-D6A7-4622-797BD0C0EF1A}"/>
              </a:ext>
            </a:extLst>
          </p:cNvPr>
          <p:cNvSpPr>
            <a:spLocks noGrp="1"/>
          </p:cNvSpPr>
          <p:nvPr>
            <p:ph type="title"/>
          </p:nvPr>
        </p:nvSpPr>
        <p:spPr/>
        <p:txBody>
          <a:bodyPr/>
          <a:lstStyle/>
          <a:p>
            <a:r>
              <a:rPr lang="tr-TR"/>
              <a:t>N kısıtın sadece k adeti sağlanacaksa (K out of N )</a:t>
            </a:r>
          </a:p>
        </p:txBody>
      </p:sp>
    </p:spTree>
    <p:extLst>
      <p:ext uri="{BB962C8B-B14F-4D97-AF65-F5344CB8AC3E}">
        <p14:creationId xmlns:p14="http://schemas.microsoft.com/office/powerpoint/2010/main" val="225419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D8998B2-1B04-65F5-685A-A2F27F49F37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𝑁</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8D8998B2-1B04-65F5-685A-A2F27F49F37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349C691-D390-3B23-5C56-ABFEFF2AFF07}"/>
              </a:ext>
            </a:extLst>
          </p:cNvPr>
          <p:cNvSpPr>
            <a:spLocks noGrp="1"/>
          </p:cNvSpPr>
          <p:nvPr>
            <p:ph type="title"/>
          </p:nvPr>
        </p:nvSpPr>
        <p:spPr>
          <a:xfrm>
            <a:off x="179511" y="-29264"/>
            <a:ext cx="8618549" cy="796908"/>
          </a:xfrm>
        </p:spPr>
        <p:txBody>
          <a:bodyPr>
            <a:normAutofit fontScale="90000"/>
          </a:bodyPr>
          <a:lstStyle/>
          <a:p>
            <a:r>
              <a:rPr lang="tr-TR"/>
              <a:t>N kısıtın sadece k adeti sağlanacaksa (K out of N ) –Alternatif Yazım</a:t>
            </a:r>
          </a:p>
        </p:txBody>
      </p:sp>
    </p:spTree>
    <p:extLst>
      <p:ext uri="{BB962C8B-B14F-4D97-AF65-F5344CB8AC3E}">
        <p14:creationId xmlns:p14="http://schemas.microsoft.com/office/powerpoint/2010/main" val="1515494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FA0C9DA-FEA6-4F30-ED46-46F09A298AB0}"/>
                  </a:ext>
                </a:extLst>
              </p:cNvPr>
              <p:cNvSpPr>
                <a:spLocks noGrp="1"/>
              </p:cNvSpPr>
              <p:nvPr>
                <p:ph idx="1"/>
              </p:nvPr>
            </p:nvSpPr>
            <p:spPr/>
            <p:txBody>
              <a:bodyPr/>
              <a:lstStyle/>
              <a:p>
                <a:pPr marL="0" indent="0">
                  <a:buNone/>
                </a:pPr>
                <a:endParaRPr lang="tr-TR" b="0" i="1">
                  <a:latin typeface="Cambria Math" panose="02040503050406030204" pitchFamily="18" charset="0"/>
                </a:endParaRPr>
              </a:p>
              <a:p>
                <a:pPr marL="0" indent="0">
                  <a:buNone/>
                </a:pPr>
                <a:r>
                  <a:rPr lang="tr-TR" b="0" i="1">
                    <a:latin typeface="Cambria Math" panose="02040503050406030204" pitchFamily="18" charset="0"/>
                  </a:rPr>
                  <a:t>Bir işin miktarından bağımsız olarak yapılması durumunda katlanılan ancak yapılmaması durumda bulunmayan maliyetin modellenmesini ifade eder. </a:t>
                </a:r>
              </a:p>
              <a:p>
                <a:pPr marL="0" indent="0">
                  <a:buNone/>
                </a:pPr>
                <a:endParaRPr lang="tr-TR" b="0" i="1">
                  <a:latin typeface="Cambria Math" panose="02040503050406030204" pitchFamily="18" charset="0"/>
                </a:endParaRPr>
              </a:p>
              <a:p>
                <a:pPr marL="0" indent="0">
                  <a:buNone/>
                </a:pPr>
                <a:endParaRPr lang="tr-TR"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𝑘</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rPr>
                            <m:t> </m:t>
                          </m:r>
                        </m:e>
                      </m:nary>
                    </m:oMath>
                  </m:oMathPara>
                </a14:m>
                <a:endParaRPr lang="tr-TR" dirty="0"/>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e>
                      </m:nary>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oMath>
                  </m:oMathPara>
                </a14:m>
                <a:endParaRPr lang="tr-TR"/>
              </a:p>
            </p:txBody>
          </p:sp>
        </mc:Choice>
        <mc:Fallback xmlns="">
          <p:sp>
            <p:nvSpPr>
              <p:cNvPr id="2" name="İçerik Yer Tutucusu 1">
                <a:extLst>
                  <a:ext uri="{FF2B5EF4-FFF2-40B4-BE49-F238E27FC236}">
                    <a16:creationId xmlns:a16="http://schemas.microsoft.com/office/drawing/2014/main" id="{0FA0C9DA-FEA6-4F30-ED46-46F09A298AB0}"/>
                  </a:ext>
                </a:extLst>
              </p:cNvPr>
              <p:cNvSpPr>
                <a:spLocks noGrp="1" noRot="1" noChangeAspect="1" noMove="1" noResize="1" noEditPoints="1" noAdjustHandles="1" noChangeArrowheads="1" noChangeShapeType="1" noTextEdit="1"/>
              </p:cNvSpPr>
              <p:nvPr>
                <p:ph idx="1"/>
              </p:nvPr>
            </p:nvSpPr>
            <p:spPr>
              <a:blipFill>
                <a:blip r:embed="rId2"/>
                <a:stretch>
                  <a:fillRect l="-43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B70197C-10DB-204C-DE68-B575722587D4}"/>
              </a:ext>
            </a:extLst>
          </p:cNvPr>
          <p:cNvSpPr>
            <a:spLocks noGrp="1"/>
          </p:cNvSpPr>
          <p:nvPr>
            <p:ph type="title"/>
          </p:nvPr>
        </p:nvSpPr>
        <p:spPr/>
        <p:txBody>
          <a:bodyPr/>
          <a:lstStyle/>
          <a:p>
            <a:r>
              <a:rPr lang="tr-TR"/>
              <a:t>Sabit Maliyet (Var Yok Durumu)</a:t>
            </a:r>
          </a:p>
        </p:txBody>
      </p:sp>
    </p:spTree>
    <p:extLst>
      <p:ext uri="{BB962C8B-B14F-4D97-AF65-F5344CB8AC3E}">
        <p14:creationId xmlns:p14="http://schemas.microsoft.com/office/powerpoint/2010/main" val="152750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BE61203-1E29-9765-88E9-3BDD7F482F13}"/>
              </a:ext>
            </a:extLst>
          </p:cNvPr>
          <p:cNvSpPr>
            <a:spLocks noGrp="1"/>
          </p:cNvSpPr>
          <p:nvPr>
            <p:ph type="title"/>
          </p:nvPr>
        </p:nvSpPr>
        <p:spPr/>
        <p:txBody>
          <a:bodyPr/>
          <a:lstStyle/>
          <a:p>
            <a:r>
              <a:rPr lang="tr-TR"/>
              <a:t>N Mümkün Değerden Birini Alan Fonksiyonlar</a:t>
            </a:r>
          </a:p>
        </p:txBody>
      </p:sp>
      <p:pic>
        <p:nvPicPr>
          <p:cNvPr id="4" name="Content Placeholder 3">
            <a:extLst>
              <a:ext uri="{FF2B5EF4-FFF2-40B4-BE49-F238E27FC236}">
                <a16:creationId xmlns:a16="http://schemas.microsoft.com/office/drawing/2014/main" id="{FAA5E9BE-EEB1-6FC4-10D4-D385481639CC}"/>
              </a:ext>
            </a:extLst>
          </p:cNvPr>
          <p:cNvPicPr>
            <a:picLocks noGrp="1" noChangeAspect="1"/>
          </p:cNvPicPr>
          <p:nvPr>
            <p:ph idx="1"/>
          </p:nvPr>
        </p:nvPicPr>
        <p:blipFill>
          <a:blip r:embed="rId2"/>
          <a:stretch>
            <a:fillRect/>
          </a:stretch>
        </p:blipFill>
        <p:spPr>
          <a:xfrm>
            <a:off x="304689" y="1124744"/>
            <a:ext cx="8402637" cy="3397557"/>
          </a:xfrm>
          <a:prstGeom prst="rect">
            <a:avLst/>
          </a:prstGeom>
        </p:spPr>
      </p:pic>
    </p:spTree>
    <p:extLst>
      <p:ext uri="{BB962C8B-B14F-4D97-AF65-F5344CB8AC3E}">
        <p14:creationId xmlns:p14="http://schemas.microsoft.com/office/powerpoint/2010/main" val="929074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16477AD-4EDD-7236-D790-6732988CD49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0720094-F60F-B2ED-A90C-820755D556C4}"/>
                  </a:ext>
                </a:extLst>
              </p:cNvPr>
              <p:cNvSpPr txBox="1"/>
              <p:nvPr/>
            </p:nvSpPr>
            <p:spPr bwMode="auto">
              <a:xfrm>
                <a:off x="542313" y="4071145"/>
                <a:ext cx="2974975" cy="870024"/>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r>
                        <a:rPr lang="tr-TR" i="1">
                          <a:solidFill>
                            <a:srgbClr val="000000"/>
                          </a:solidFill>
                          <a:latin typeface="Cambria Math" panose="02040503050406030204" pitchFamily="18" charset="0"/>
                        </a:rPr>
                        <m:t>⇒</m:t>
                      </m:r>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Para>
                </a14:m>
                <a:endParaRPr lang="tr-TR" dirty="0"/>
              </a:p>
            </p:txBody>
          </p:sp>
        </mc:Choice>
        <mc:Fallback xmlns="">
          <p:sp>
            <p:nvSpPr>
              <p:cNvPr id="5" name="Object 4">
                <a:extLst>
                  <a:ext uri="{FF2B5EF4-FFF2-40B4-BE49-F238E27FC236}">
                    <a16:creationId xmlns:a16="http://schemas.microsoft.com/office/drawing/2014/main" id="{B0720094-F60F-B2ED-A90C-820755D556C4}"/>
                  </a:ext>
                </a:extLst>
              </p:cNvPr>
              <p:cNvSpPr txBox="1">
                <a:spLocks noRot="1" noChangeAspect="1" noMove="1" noResize="1" noEditPoints="1" noAdjustHandles="1" noChangeArrowheads="1" noChangeShapeType="1" noTextEdit="1"/>
              </p:cNvSpPr>
              <p:nvPr/>
            </p:nvSpPr>
            <p:spPr bwMode="auto">
              <a:xfrm>
                <a:off x="542313" y="4071145"/>
                <a:ext cx="2974975" cy="870024"/>
              </a:xfrm>
              <a:prstGeom prst="rect">
                <a:avLst/>
              </a:prstGeom>
              <a:blipFill>
                <a:blip r:embed="rId2"/>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B7761663-F165-6E34-5533-ED566EE0359C}"/>
                  </a:ext>
                </a:extLst>
              </p:cNvPr>
              <p:cNvSpPr txBox="1"/>
              <p:nvPr/>
            </p:nvSpPr>
            <p:spPr bwMode="auto">
              <a:xfrm>
                <a:off x="4280256" y="1124744"/>
                <a:ext cx="3263900" cy="194421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m:rPr>
                          <m:nor/>
                        </m:rPr>
                        <a:rPr lang="tr-TR">
                          <a:solidFill>
                            <a:srgbClr val="000000"/>
                          </a:solidFill>
                          <a:latin typeface="Cambria Math" panose="02040503050406030204" pitchFamily="18" charset="0"/>
                        </a:rPr>
                        <m:t> </m:t>
                      </m:r>
                      <m:r>
                        <m:rPr>
                          <m:nor/>
                        </m:rPr>
                        <a:rPr lang="tr-TR" b="0" i="0" smtClean="0">
                          <a:solidFill>
                            <a:srgbClr val="000000"/>
                          </a:solidFill>
                          <a:latin typeface="Cambria Math" panose="02040503050406030204" pitchFamily="18" charset="0"/>
                        </a:rPr>
                        <m:t>s</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n</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rland</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lmam</m:t>
                      </m:r>
                      <m:r>
                        <m:rPr>
                          <m:nor/>
                        </m:rPr>
                        <a:rPr lang="tr-TR" b="0" i="0" smtClean="0">
                          <a:solidFill>
                            <a:srgbClr val="000000"/>
                          </a:solidFill>
                          <a:latin typeface="Cambria Math" panose="02040503050406030204" pitchFamily="18" charset="0"/>
                        </a:rPr>
                        <m:t>ış</m:t>
                      </m:r>
                    </m:oMath>
                  </m:oMathPara>
                </a14:m>
                <a:endParaRPr lang="tr-TR" dirty="0"/>
              </a:p>
            </p:txBody>
          </p:sp>
        </mc:Choice>
        <mc:Fallback xmlns="">
          <p:sp>
            <p:nvSpPr>
              <p:cNvPr id="6" name="Object 5">
                <a:extLst>
                  <a:ext uri="{FF2B5EF4-FFF2-40B4-BE49-F238E27FC236}">
                    <a16:creationId xmlns:a16="http://schemas.microsoft.com/office/drawing/2014/main" id="{B7761663-F165-6E34-5533-ED566EE0359C}"/>
                  </a:ext>
                </a:extLst>
              </p:cNvPr>
              <p:cNvSpPr txBox="1">
                <a:spLocks noRot="1" noChangeAspect="1" noMove="1" noResize="1" noEditPoints="1" noAdjustHandles="1" noChangeArrowheads="1" noChangeShapeType="1" noTextEdit="1"/>
              </p:cNvSpPr>
              <p:nvPr/>
            </p:nvSpPr>
            <p:spPr bwMode="auto">
              <a:xfrm>
                <a:off x="4280256" y="1124744"/>
                <a:ext cx="3263900" cy="1944216"/>
              </a:xfrm>
              <a:prstGeom prst="rect">
                <a:avLst/>
              </a:prstGeom>
              <a:blipFill>
                <a:blip r:embed="rId3"/>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Object 8">
                <a:extLst>
                  <a:ext uri="{FF2B5EF4-FFF2-40B4-BE49-F238E27FC236}">
                    <a16:creationId xmlns:a16="http://schemas.microsoft.com/office/drawing/2014/main" id="{87C9DB98-8F14-8BFD-3484-A0C06C05C09A}"/>
                  </a:ext>
                </a:extLst>
              </p:cNvPr>
              <p:cNvSpPr txBox="1"/>
              <p:nvPr/>
            </p:nvSpPr>
            <p:spPr bwMode="auto">
              <a:xfrm>
                <a:off x="4279718" y="4071144"/>
                <a:ext cx="4192588" cy="187813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𝑡</m:t>
                          </m:r>
                        </m:sub>
                        <m:sup/>
                        <m:e>
                          <m:d>
                            <m:dPr>
                              <m:ctrlPr>
                                <a:rPr lang="tr-TR" i="1">
                                  <a:solidFill>
                                    <a:srgbClr val="000000"/>
                                  </a:solidFill>
                                  <a:latin typeface="Cambria Math" panose="02040503050406030204" pitchFamily="18" charset="0"/>
                                </a:rPr>
                              </m:ctrlPr>
                            </m:dPr>
                            <m:e>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oMath>
                  </m:oMathPara>
                </a14:m>
                <a:endParaRPr lang="tr-TR" dirty="0"/>
              </a:p>
            </p:txBody>
          </p:sp>
        </mc:Choice>
        <mc:Fallback xmlns="">
          <p:sp>
            <p:nvSpPr>
              <p:cNvPr id="7" name="Object 8">
                <a:extLst>
                  <a:ext uri="{FF2B5EF4-FFF2-40B4-BE49-F238E27FC236}">
                    <a16:creationId xmlns:a16="http://schemas.microsoft.com/office/drawing/2014/main" id="{87C9DB98-8F14-8BFD-3484-A0C06C05C09A}"/>
                  </a:ext>
                </a:extLst>
              </p:cNvPr>
              <p:cNvSpPr txBox="1">
                <a:spLocks noRot="1" noChangeAspect="1" noMove="1" noResize="1" noEditPoints="1" noAdjustHandles="1" noChangeArrowheads="1" noChangeShapeType="1" noTextEdit="1"/>
              </p:cNvSpPr>
              <p:nvPr/>
            </p:nvSpPr>
            <p:spPr bwMode="auto">
              <a:xfrm>
                <a:off x="4279718" y="4071144"/>
                <a:ext cx="4192588" cy="1878136"/>
              </a:xfrm>
              <a:prstGeom prst="rect">
                <a:avLst/>
              </a:prstGeom>
              <a:blipFill>
                <a:blip r:embed="rId4"/>
                <a:stretch>
                  <a:fillRect/>
                </a:stretch>
              </a:blipFill>
              <a:ln w="9525">
                <a:solidFill>
                  <a:schemeClr val="tx1"/>
                </a:solidFill>
                <a:miter lim="800000"/>
                <a:headEnd/>
                <a:tailEnd/>
              </a:ln>
              <a:effectLst/>
            </p:spPr>
            <p:txBody>
              <a:bodyPr/>
              <a:lstStyle/>
              <a:p>
                <a:r>
                  <a:rPr lang="tr-TR">
                    <a:noFill/>
                  </a:rPr>
                  <a:t> </a:t>
                </a:r>
              </a:p>
            </p:txBody>
          </p:sp>
        </mc:Fallback>
      </mc:AlternateContent>
      <p:sp>
        <p:nvSpPr>
          <p:cNvPr id="9" name="Metin kutusu 8">
            <a:extLst>
              <a:ext uri="{FF2B5EF4-FFF2-40B4-BE49-F238E27FC236}">
                <a16:creationId xmlns:a16="http://schemas.microsoft.com/office/drawing/2014/main" id="{EC37EC6C-5682-5A04-671C-12141A02A79E}"/>
              </a:ext>
            </a:extLst>
          </p:cNvPr>
          <p:cNvSpPr txBox="1"/>
          <p:nvPr/>
        </p:nvSpPr>
        <p:spPr>
          <a:xfrm>
            <a:off x="542313" y="3655066"/>
            <a:ext cx="987450" cy="369332"/>
          </a:xfrm>
          <a:prstGeom prst="rect">
            <a:avLst/>
          </a:prstGeom>
          <a:noFill/>
        </p:spPr>
        <p:txBody>
          <a:bodyPr wrap="square">
            <a:spAutoFit/>
          </a:bodyPr>
          <a:lstStyle/>
          <a:p>
            <a:pPr>
              <a:buFontTx/>
              <a:buNone/>
            </a:pPr>
            <a:r>
              <a:rPr lang="tr-TR">
                <a:latin typeface="Tahoma" panose="020B0604030504040204" pitchFamily="34" charset="0"/>
              </a:rPr>
              <a:t>Çözüm</a:t>
            </a:r>
            <a:r>
              <a:rPr lang="en-GB">
                <a:latin typeface="Tahoma" panose="020B0604030504040204" pitchFamily="34" charset="0"/>
              </a:rPr>
              <a:t>: </a:t>
            </a:r>
            <a:endParaRPr lang="en-GB" dirty="0">
              <a:latin typeface="Tahoma" panose="020B0604030504040204" pitchFamily="34" charset="0"/>
            </a:endParaRPr>
          </a:p>
        </p:txBody>
      </p:sp>
    </p:spTree>
    <p:extLst>
      <p:ext uri="{BB962C8B-B14F-4D97-AF65-F5344CB8AC3E}">
        <p14:creationId xmlns:p14="http://schemas.microsoft.com/office/powerpoint/2010/main" val="65479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61D886-9DF3-A9AB-2A1C-17022A4F6D75}"/>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100">
                    <a:effectLst/>
                    <a:latin typeface="Cambria Math" panose="02040503050406030204" pitchFamily="18" charset="0"/>
                    <a:ea typeface="Calibri" panose="020F0502020204030204" pitchFamily="34"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61D886-9DF3-A9AB-2A1C-17022A4F6D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95D6FAF-08EA-9625-9753-103A6D043666}"/>
              </a:ext>
            </a:extLst>
          </p:cNvPr>
          <p:cNvSpPr>
            <a:spLocks noGrp="1"/>
          </p:cNvSpPr>
          <p:nvPr>
            <p:ph type="title"/>
          </p:nvPr>
        </p:nvSpPr>
        <p:spPr/>
        <p:txBody>
          <a:bodyPr/>
          <a:lstStyle/>
          <a:p>
            <a:r>
              <a:rPr lang="tr-TR"/>
              <a:t>Doğrusal Regrasyon </a:t>
            </a:r>
          </a:p>
        </p:txBody>
      </p:sp>
    </p:spTree>
    <p:extLst>
      <p:ext uri="{BB962C8B-B14F-4D97-AF65-F5344CB8AC3E}">
        <p14:creationId xmlns:p14="http://schemas.microsoft.com/office/powerpoint/2010/main" val="237589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484784"/>
            <a:ext cx="8652992" cy="4881686"/>
          </a:xfrm>
        </p:spPr>
        <p:txBody>
          <a:bodyPr/>
          <a:lstStyle/>
          <a:p>
            <a:pPr>
              <a:buFont typeface="Arial" panose="020B0604020202020204" pitchFamily="34" charset="0"/>
              <a:buChar char="•"/>
            </a:pPr>
            <a:r>
              <a:rPr lang="tr-TR"/>
              <a:t>Tamsayılı çıkması beklenen karar değişkenlerinin tamsayılı değerlerle optimizasyonunu sağlamak.</a:t>
            </a:r>
          </a:p>
          <a:p>
            <a:pPr>
              <a:buFont typeface="Arial" panose="020B0604020202020204" pitchFamily="34" charset="0"/>
              <a:buChar char="•"/>
            </a:pPr>
            <a:endParaRPr lang="tr-TR"/>
          </a:p>
          <a:p>
            <a:pPr>
              <a:buFont typeface="Arial" panose="020B0604020202020204" pitchFamily="34" charset="0"/>
              <a:buChar char="•"/>
            </a:pPr>
            <a:r>
              <a:rPr lang="tr-TR"/>
              <a:t>Sıfır ve bir (0-1) tamsayılı programlama ile mantıksal ifadelerin modellenmesine imkan vermek.</a:t>
            </a:r>
          </a:p>
          <a:p>
            <a:pPr>
              <a:buFont typeface="Arial" panose="020B0604020202020204" pitchFamily="34" charset="0"/>
              <a:buChar char="•"/>
            </a:pPr>
            <a:endParaRPr lang="tr-TR"/>
          </a:p>
          <a:p>
            <a:pPr>
              <a:buFont typeface="Arial" panose="020B0604020202020204" pitchFamily="34" charset="0"/>
              <a:buChar char="•"/>
            </a:pPr>
            <a:r>
              <a:rPr lang="tr-TR"/>
              <a:t>Kesikli fonksiyonların modellenmesine imkan vermek.</a:t>
            </a:r>
          </a:p>
          <a:p>
            <a:pPr>
              <a:buFont typeface="Arial" panose="020B0604020202020204" pitchFamily="34" charset="0"/>
              <a:buChar char="•"/>
            </a:pPr>
            <a:endParaRPr lang="tr-TR"/>
          </a:p>
          <a:p>
            <a:pPr>
              <a:buFont typeface="Arial" panose="020B0604020202020204" pitchFamily="34" charset="0"/>
              <a:buChar char="•"/>
            </a:pPr>
            <a:endParaRPr lang="tr-TR" dirty="0"/>
          </a:p>
        </p:txBody>
      </p:sp>
      <p:sp>
        <p:nvSpPr>
          <p:cNvPr id="2" name="제목 1"/>
          <p:cNvSpPr>
            <a:spLocks noGrp="1"/>
          </p:cNvSpPr>
          <p:nvPr>
            <p:ph type="title"/>
          </p:nvPr>
        </p:nvSpPr>
        <p:spPr/>
        <p:txBody>
          <a:bodyPr/>
          <a:lstStyle/>
          <a:p>
            <a:r>
              <a:rPr lang="tr-TR" altLang="ko-KR"/>
              <a:t>Amaç</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AC87BEC-7B26-2CA9-5390-DDFA7D74E6C2}"/>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Bağımsız değişken ve bağımlı değişken ikilileri aşağıdaki gibi tanımlanmış olsun.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1,5.6</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3,9.2</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4,10.8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5,12.9</m:t>
                        </m:r>
                      </m:e>
                    </m:d>
                  </m:oMath>
                </a14:m>
                <a:endParaRPr lang="tr-TR" sz="1800" ker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Y=aX + b doğrusunu belirleyelim. </a:t>
                </a:r>
              </a:p>
              <a:p>
                <a:pPr>
                  <a:lnSpc>
                    <a:spcPct val="107000"/>
                  </a:lnSpc>
                  <a:spcAft>
                    <a:spcPts val="800"/>
                  </a:spcAft>
                </a:pPr>
                <a14:m>
                  <m:oMathPara xmlns:m="http://schemas.openxmlformats.org/officeDocument/2006/math">
                    <m:oMathParaPr>
                      <m:jc m:val="left"/>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b="0" i="1" kern="0" smtClean="0">
                              <a:effectLst/>
                              <a:latin typeface="Cambria Math" panose="02040503050406030204" pitchFamily="18" charset="0"/>
                              <a:cs typeface="Times New Roman" panose="02020603050405020304" pitchFamily="18" charset="0"/>
                            </a:rPr>
                          </m:ctrlPr>
                        </m:sSubSupPr>
                        <m:e>
                          <m:r>
                            <a:rPr lang="tr-TR" sz="1800" b="0" i="1" kern="0" smtClean="0">
                              <a:effectLst/>
                              <a:latin typeface="Cambria Math" panose="02040503050406030204" pitchFamily="18" charset="0"/>
                              <a:cs typeface="Times New Roman" panose="02020603050405020304" pitchFamily="18" charset="0"/>
                            </a:rPr>
                            <m:t>𝑒</m:t>
                          </m:r>
                        </m:e>
                        <m:sub>
                          <m:r>
                            <a:rPr lang="tr-TR" sz="1800" b="0" i="1" kern="0" smtClean="0">
                              <a:effectLst/>
                              <a:latin typeface="Cambria Math" panose="02040503050406030204" pitchFamily="18" charset="0"/>
                              <a:cs typeface="Times New Roman" panose="02020603050405020304" pitchFamily="18" charset="0"/>
                            </a:rPr>
                            <m:t>1</m:t>
                          </m:r>
                        </m:sub>
                        <m:sup>
                          <m:r>
                            <a:rPr lang="tr-TR" sz="1800" b="0" i="1" kern="0" smtClean="0">
                              <a:effectLst/>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−5.6</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2</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−6.8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3</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−9.2</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4</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5</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−12.9</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Çözümden, a=1.85, b=3.65 olarak bulunur. Bu durumda doğru denklemimiz; </a:t>
                </a: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𝑌</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+ 3.65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AC87BEC-7B26-2CA9-5390-DDFA7D74E6C2}"/>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286DF37-A10E-ECC0-7CCD-53006E072EE8}"/>
              </a:ext>
            </a:extLst>
          </p:cNvPr>
          <p:cNvSpPr>
            <a:spLocks noGrp="1"/>
          </p:cNvSpPr>
          <p:nvPr>
            <p:ph type="title"/>
          </p:nvPr>
        </p:nvSpPr>
        <p:spPr/>
        <p:txBody>
          <a:bodyPr/>
          <a:lstStyle/>
          <a:p>
            <a:r>
              <a:rPr lang="tr-TR"/>
              <a:t>Doğrusal Regrasyon </a:t>
            </a:r>
          </a:p>
        </p:txBody>
      </p:sp>
      <p:pic>
        <p:nvPicPr>
          <p:cNvPr id="7" name="Resim 6">
            <a:extLst>
              <a:ext uri="{FF2B5EF4-FFF2-40B4-BE49-F238E27FC236}">
                <a16:creationId xmlns:a16="http://schemas.microsoft.com/office/drawing/2014/main" id="{D0222DD8-8EAF-FF37-BD49-3668D571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708920"/>
            <a:ext cx="4511029" cy="2664296"/>
          </a:xfrm>
          <a:prstGeom prst="rect">
            <a:avLst/>
          </a:prstGeom>
        </p:spPr>
      </p:pic>
    </p:spTree>
    <p:extLst>
      <p:ext uri="{BB962C8B-B14F-4D97-AF65-F5344CB8AC3E}">
        <p14:creationId xmlns:p14="http://schemas.microsoft.com/office/powerpoint/2010/main" val="3247230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6DB329D-09E0-A59C-145D-36D18FEB4A46}"/>
                  </a:ext>
                </a:extLst>
              </p:cNvPr>
              <p:cNvSpPr>
                <a:spLocks noGrp="1"/>
              </p:cNvSpPr>
              <p:nvPr>
                <p:ph idx="1"/>
              </p:nvPr>
            </p:nvSpPr>
            <p:spPr/>
            <p:txBody>
              <a:bodyPr/>
              <a:lstStyle/>
              <a:p>
                <a:pPr>
                  <a:buFont typeface="Arial" panose="020B0604020202020204" pitchFamily="34" charset="0"/>
                  <a:buChar char="•"/>
                </a:pPr>
                <a:r>
                  <a:rPr lang="tr-TR">
                    <a:effectLst/>
                  </a:rPr>
                  <a:t>Parçalı fonksiyonlar, tanımı gereği, sürekliliği olmayan ayrık parçalar halinde tanımlanırlar. Amaç fonksiyonu belirli değerler arasında, farklı fonksiyon parçaları olarak tanımlanır ve tek bir sürekli fonksiyon değildir. </a:t>
                </a:r>
              </a:p>
              <a:p>
                <a:endParaRPr lang="tr-TR"/>
              </a:p>
              <a:p>
                <a:r>
                  <a:rPr lang="tr-TR">
                    <a:effectLst/>
                  </a:rPr>
                  <a:t>Aşağıdaki örneği inceleyelim. </a:t>
                </a:r>
              </a:p>
              <a:p>
                <a:endParaRPr lang="tr-TR"/>
              </a:p>
              <a:p>
                <a:r>
                  <a:rPr lang="tr-TR" sz="1800" kern="100">
                    <a:effectLst/>
                    <a:latin typeface="Calibri" panose="020F0502020204030204" pitchFamily="34" charset="0"/>
                    <a:ea typeface="Calibri" panose="020F0502020204030204" pitchFamily="34" charset="0"/>
                    <a:cs typeface="Times New Roman" panose="02020603050405020304" pitchFamily="18" charset="0"/>
                  </a:rPr>
                  <a:t>Şekilde de görülebileceği gibi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2x fonksiyonu ile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7</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9-x doğru fonksiyonuyla ve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9</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ise -5+x fonksiyonuyla temsil edilmektedir. Bu durumda amaç fonksiyonu aşağıdaki gibi yazılabilir. Çünkü optimum nokta bu fonksiyonlardan birinde gerçekleşecek ve diğer fonksiyonlar geçersiz olacaktır. </a:t>
                </a:r>
                <a14:m>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değişkenlerinden bir değeri alan aktif fonksiyonu belirler.</a:t>
                </a:r>
              </a:p>
              <a:p>
                <a:endParaRPr lang="tr-TR"/>
              </a:p>
            </p:txBody>
          </p:sp>
        </mc:Choice>
        <mc:Fallback xmlns="">
          <p:sp>
            <p:nvSpPr>
              <p:cNvPr id="2" name="İçerik Yer Tutucusu 1">
                <a:extLst>
                  <a:ext uri="{FF2B5EF4-FFF2-40B4-BE49-F238E27FC236}">
                    <a16:creationId xmlns:a16="http://schemas.microsoft.com/office/drawing/2014/main" id="{F6DB329D-09E0-A59C-145D-36D18FEB4A46}"/>
                  </a:ext>
                </a:extLst>
              </p:cNvPr>
              <p:cNvSpPr>
                <a:spLocks noGrp="1" noRot="1" noChangeAspect="1" noMove="1" noResize="1" noEditPoints="1" noAdjustHandles="1" noChangeArrowheads="1" noChangeShapeType="1" noTextEdit="1"/>
              </p:cNvSpPr>
              <p:nvPr>
                <p:ph idx="1"/>
              </p:nvPr>
            </p:nvSpPr>
            <p:spPr>
              <a:blipFill>
                <a:blip r:embed="rId2"/>
                <a:stretch>
                  <a:fillRect l="-653"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F788609-F3FE-D979-7BF5-E72221EDFB35}"/>
              </a:ext>
            </a:extLst>
          </p:cNvPr>
          <p:cNvSpPr>
            <a:spLocks noGrp="1"/>
          </p:cNvSpPr>
          <p:nvPr>
            <p:ph type="title"/>
          </p:nvPr>
        </p:nvSpPr>
        <p:spPr/>
        <p:txBody>
          <a:bodyPr/>
          <a:lstStyle/>
          <a:p>
            <a:r>
              <a:rPr lang="tr-TR"/>
              <a:t>Parçalı Fonksiyonların Gösterimi</a:t>
            </a:r>
          </a:p>
        </p:txBody>
      </p:sp>
      <p:pic>
        <p:nvPicPr>
          <p:cNvPr id="5" name="Resim 4">
            <a:extLst>
              <a:ext uri="{FF2B5EF4-FFF2-40B4-BE49-F238E27FC236}">
                <a16:creationId xmlns:a16="http://schemas.microsoft.com/office/drawing/2014/main" id="{B0819B53-E624-9882-73BD-2940004D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4807600"/>
            <a:ext cx="2016224" cy="1558870"/>
          </a:xfrm>
          <a:prstGeom prst="rect">
            <a:avLst/>
          </a:prstGeom>
        </p:spPr>
      </p:pic>
    </p:spTree>
    <p:extLst>
      <p:ext uri="{BB962C8B-B14F-4D97-AF65-F5344CB8AC3E}">
        <p14:creationId xmlns:p14="http://schemas.microsoft.com/office/powerpoint/2010/main" val="1530357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75EDEE-D391-3858-6E53-083BE57A46D8}"/>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x değişkeni [0,3]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[4, 7]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[8, 9]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aralıklardan yalnızca biri aktiftir.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75EDEE-D391-3858-6E53-083BE57A46D8}"/>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81DD000-F03D-FABC-BBD6-2A0F23526339}"/>
              </a:ext>
            </a:extLst>
          </p:cNvPr>
          <p:cNvSpPr>
            <a:spLocks noGrp="1"/>
          </p:cNvSpPr>
          <p:nvPr>
            <p:ph type="title"/>
          </p:nvPr>
        </p:nvSpPr>
        <p:spPr/>
        <p:txBody>
          <a:bodyPr/>
          <a:lstStyle/>
          <a:p>
            <a:r>
              <a:rPr lang="tr-TR"/>
              <a:t>Parçalı Fonksiyonların Gösterimi</a:t>
            </a:r>
          </a:p>
        </p:txBody>
      </p:sp>
    </p:spTree>
    <p:extLst>
      <p:ext uri="{BB962C8B-B14F-4D97-AF65-F5344CB8AC3E}">
        <p14:creationId xmlns:p14="http://schemas.microsoft.com/office/powerpoint/2010/main" val="2686703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A30164-C45F-70C6-3CFD-7FA79F577EEB}"/>
              </a:ext>
            </a:extLst>
          </p:cNvPr>
          <p:cNvSpPr>
            <a:spLocks noGrp="1"/>
          </p:cNvSpPr>
          <p:nvPr>
            <p:ph type="ctrTitle"/>
          </p:nvPr>
        </p:nvSpPr>
        <p:spPr/>
        <p:txBody>
          <a:bodyPr/>
          <a:lstStyle/>
          <a:p>
            <a:r>
              <a:rPr lang="tr-TR" sz="4800">
                <a:solidFill>
                  <a:srgbClr val="EA6131"/>
                </a:solidFill>
              </a:rPr>
              <a:t>F</a:t>
            </a:r>
            <a:r>
              <a:rPr lang="tr-TR" sz="4800"/>
              <a:t>onksiyonların </a:t>
            </a:r>
            <a:r>
              <a:rPr lang="tr-TR" sz="4800">
                <a:solidFill>
                  <a:srgbClr val="EA6131"/>
                </a:solidFill>
              </a:rPr>
              <a:t>G</a:t>
            </a:r>
            <a:r>
              <a:rPr lang="tr-TR" sz="4800"/>
              <a:t>österimi</a:t>
            </a:r>
          </a:p>
        </p:txBody>
      </p:sp>
    </p:spTree>
    <p:extLst>
      <p:ext uri="{BB962C8B-B14F-4D97-AF65-F5344CB8AC3E}">
        <p14:creationId xmlns:p14="http://schemas.microsoft.com/office/powerpoint/2010/main" val="4238725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4DFB762E-7078-6AD2-DDBC-259272201756}"/>
                  </a:ext>
                </a:extLst>
              </p:cNvPr>
              <p:cNvSpPr>
                <a:spLocks noGrp="1"/>
              </p:cNvSpPr>
              <p:nvPr>
                <p:ph idx="1"/>
              </p:nvPr>
            </p:nvSpPr>
            <p:spPr/>
            <p:txBody>
              <a:bodyPr/>
              <a:lstStyle/>
              <a:p>
                <a:pPr>
                  <a:buFont typeface="Arial" panose="020B0604020202020204" pitchFamily="34" charset="0"/>
                  <a:buChar char="•"/>
                </a:pPr>
                <a:r>
                  <a:rPr lang="tr-TR">
                    <a:solidFill>
                      <a:srgbClr val="EA6131"/>
                    </a:solidFill>
                  </a:rPr>
                  <a:t>Y=|x|</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Mutlak değer fonksiyonunun mantıksal gösterimi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a:solidFill>
                      <a:srgbClr val="EA6131"/>
                    </a:solidFill>
                  </a:rPr>
                  <a:t>Y=|x-a|</a:t>
                </a:r>
              </a:p>
              <a:p>
                <a:pPr>
                  <a:lnSpc>
                    <a:spcPct val="107000"/>
                  </a:lnSpc>
                  <a:spcAft>
                    <a:spcPts val="800"/>
                  </a:spcAft>
                </a:pPr>
                <a14:m>
                  <m:oMathPara xmlns:m="http://schemas.openxmlformats.org/officeDocument/2006/math">
                    <m:oMathParaPr>
                      <m:jc m:val="centerGroup"/>
                    </m:oMathParaPr>
                    <m:oMath xmlns:m="http://schemas.openxmlformats.org/officeDocument/2006/math">
                      <m:r>
                        <m:rPr>
                          <m:lit/>
                          <m:sty m:val="p"/>
                        </m:rPr>
                        <a:rPr lang="tr-TR" sz="1800" kern="0">
                          <a:latin typeface="Cambria Math" panose="02040503050406030204" pitchFamily="18" charset="0"/>
                          <a:ea typeface="Times New Roman" panose="02020603050405020304" pitchFamily="18" charset="0"/>
                          <a:cs typeface="Times New Roman" panose="02020603050405020304" pitchFamily="18" charset="0"/>
                        </a:rPr>
                        <m:t>x</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0">
                  <a:effectLst/>
                  <a:ea typeface="Times New Roman" panose="02020603050405020304" pitchFamily="18" charset="0"/>
                  <a:cs typeface="Times New Roman" panose="02020603050405020304" pitchFamily="18" charset="0"/>
                </a:endParaRPr>
              </a:p>
              <a:p>
                <a:endParaRPr lang="tr-TR"/>
              </a:p>
              <a:p>
                <a:pPr marL="0" indent="0"/>
                <a:endParaRPr lang="tr-TR"/>
              </a:p>
            </p:txBody>
          </p:sp>
        </mc:Choice>
        <mc:Fallback xmlns="">
          <p:sp>
            <p:nvSpPr>
              <p:cNvPr id="2" name="İçerik Yer Tutucusu 1">
                <a:extLst>
                  <a:ext uri="{FF2B5EF4-FFF2-40B4-BE49-F238E27FC236}">
                    <a16:creationId xmlns:a16="http://schemas.microsoft.com/office/drawing/2014/main" id="{4DFB762E-7078-6AD2-DDBC-259272201756}"/>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2D3E9F-A5E7-00B8-87ED-A0DF8C0779CD}"/>
              </a:ext>
            </a:extLst>
          </p:cNvPr>
          <p:cNvSpPr>
            <a:spLocks noGrp="1"/>
          </p:cNvSpPr>
          <p:nvPr>
            <p:ph type="title"/>
          </p:nvPr>
        </p:nvSpPr>
        <p:spPr/>
        <p:txBody>
          <a:bodyPr/>
          <a:lstStyle/>
          <a:p>
            <a:r>
              <a:rPr lang="tr-TR"/>
              <a:t>Mutlak Değer </a:t>
            </a:r>
          </a:p>
        </p:txBody>
      </p:sp>
    </p:spTree>
    <p:extLst>
      <p:ext uri="{BB962C8B-B14F-4D97-AF65-F5344CB8AC3E}">
        <p14:creationId xmlns:p14="http://schemas.microsoft.com/office/powerpoint/2010/main" val="2843347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FBF39D6-F14C-2B68-663A-1FB6B9E6BC93}"/>
                  </a:ext>
                </a:extLst>
              </p:cNvPr>
              <p:cNvSpPr>
                <a:spLocks noGrp="1"/>
              </p:cNvSpPr>
              <p:nvPr>
                <p:ph idx="1"/>
              </p:nvPr>
            </p:nvSpPr>
            <p:spPr/>
            <p:txBody>
              <a:bodyPr>
                <a:normAutofit fontScale="92500"/>
              </a:bodyPr>
              <a:lstStyle/>
              <a:p>
                <a:pPr>
                  <a:buFont typeface="Arial" panose="020B0604020202020204" pitchFamily="34" charset="0"/>
                  <a:buChar char="•"/>
                </a:pPr>
                <a:r>
                  <a:rPr lang="es-ES">
                    <a:solidFill>
                      <a:srgbClr val="EA6131"/>
                    </a:solidFill>
                    <a:effectLst/>
                  </a:rPr>
                  <a:t>y = </a:t>
                </a:r>
                <a:r>
                  <a:rPr lang="tr-TR">
                    <a:solidFill>
                      <a:srgbClr val="EA6131"/>
                    </a:solidFill>
                    <a:effectLst/>
                  </a:rPr>
                  <a:t>Min</a:t>
                </a:r>
                <a:r>
                  <a:rPr lang="es-ES">
                    <a:solidFill>
                      <a:srgbClr val="EA6131"/>
                    </a:solidFill>
                    <a:effectLst/>
                  </a:rPr>
                  <a:t>(X) ve y=M</a:t>
                </a:r>
                <a:r>
                  <a:rPr lang="tr-TR">
                    <a:solidFill>
                      <a:srgbClr val="EA6131"/>
                    </a:solidFill>
                    <a:effectLst/>
                  </a:rPr>
                  <a:t>aks</a:t>
                </a:r>
                <a:r>
                  <a:rPr lang="es-ES">
                    <a:solidFill>
                      <a:srgbClr val="EA6131"/>
                    </a:solidFill>
                    <a:effectLst/>
                  </a:rPr>
                  <a:t>(X)</a:t>
                </a:r>
                <a:endParaRPr lang="tr-TR">
                  <a:solidFill>
                    <a:srgbClr val="EA6131"/>
                  </a:solidFill>
                  <a:effectLst/>
                </a:endParaRPr>
              </a:p>
              <a:p>
                <a:pPr lvl="1">
                  <a:buFont typeface="Arial" panose="020B0604020202020204" pitchFamily="34" charset="0"/>
                  <a:buChar char="•"/>
                </a:pPr>
                <a:r>
                  <a:rPr lang="nn-NO">
                    <a:effectLst/>
                  </a:rPr>
                  <a:t>[3,5,6,1] sayı dizisinin minimum</a:t>
                </a:r>
                <a:r>
                  <a:rPr lang="tr-TR">
                    <a:effectLst/>
                  </a:rPr>
                  <a:t> </a:t>
                </a:r>
                <a:r>
                  <a:rPr lang="nn-NO">
                    <a:effectLst/>
                  </a:rPr>
                  <a:t>elemanını bulan matematik programlama modelini kurunuz.</a:t>
                </a:r>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FBF39D6-F14C-2B68-663A-1FB6B9E6BC93}"/>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F1158E2-7829-4227-D8F3-F411E35ED1DE}"/>
              </a:ext>
            </a:extLst>
          </p:cNvPr>
          <p:cNvSpPr>
            <a:spLocks noGrp="1"/>
          </p:cNvSpPr>
          <p:nvPr>
            <p:ph type="title"/>
          </p:nvPr>
        </p:nvSpPr>
        <p:spPr/>
        <p:txBody>
          <a:bodyPr/>
          <a:lstStyle/>
          <a:p>
            <a:r>
              <a:rPr lang="tr-TR"/>
              <a:t>Min/Max Fonksiyonu: Örnek</a:t>
            </a:r>
          </a:p>
        </p:txBody>
      </p:sp>
    </p:spTree>
    <p:extLst>
      <p:ext uri="{BB962C8B-B14F-4D97-AF65-F5344CB8AC3E}">
        <p14:creationId xmlns:p14="http://schemas.microsoft.com/office/powerpoint/2010/main" val="3599369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4ED1C9F-BB63-3F86-787A-42C78908D7BE}"/>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14ED1C9F-BB63-3F86-787A-42C78908D7B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701391E-8B22-04C5-3D6E-FE67C6FE8C11}"/>
              </a:ext>
            </a:extLst>
          </p:cNvPr>
          <p:cNvSpPr>
            <a:spLocks noGrp="1"/>
          </p:cNvSpPr>
          <p:nvPr>
            <p:ph type="title"/>
          </p:nvPr>
        </p:nvSpPr>
        <p:spPr/>
        <p:txBody>
          <a:bodyPr/>
          <a:lstStyle/>
          <a:p>
            <a:r>
              <a:rPr lang="tr-TR"/>
              <a:t>Alternatif Min Model</a:t>
            </a:r>
          </a:p>
        </p:txBody>
      </p:sp>
    </p:spTree>
    <p:extLst>
      <p:ext uri="{BB962C8B-B14F-4D97-AF65-F5344CB8AC3E}">
        <p14:creationId xmlns:p14="http://schemas.microsoft.com/office/powerpoint/2010/main" val="3230238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D99C2F3-C737-D654-9EEA-C9D5A42D8585}"/>
                  </a:ext>
                </a:extLst>
              </p:cNvPr>
              <p:cNvSpPr>
                <a:spLocks noGrp="1"/>
              </p:cNvSpPr>
              <p:nvPr>
                <p:ph idx="1"/>
              </p:nvPr>
            </p:nvSpPr>
            <p:spPr/>
            <p:txBody>
              <a:bodyPr>
                <a:normAutofit fontScale="92500" lnSpcReduction="20000"/>
              </a:bodyPr>
              <a:lstStyle/>
              <a:p>
                <a:pPr>
                  <a:lnSpc>
                    <a:spcPct val="107000"/>
                  </a:lnSpc>
                  <a:spcAft>
                    <a:spcPts val="800"/>
                  </a:spcAft>
                  <a:buFont typeface="Arial" panose="020B0604020202020204" pitchFamily="34" charset="0"/>
                  <a:buChar char="•"/>
                </a:pPr>
                <a:r>
                  <a:rPr lang="tr-TR" sz="2000">
                    <a:effectLst/>
                  </a:rPr>
                  <a:t>[3,5,6,1] sayı dizisinin maksimum elemanını bulan matematik programlama modelini kurunuz.</a:t>
                </a:r>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5D99C2F3-C737-D654-9EEA-C9D5A42D8585}"/>
                  </a:ext>
                </a:extLst>
              </p:cNvPr>
              <p:cNvSpPr>
                <a:spLocks noGrp="1" noRot="1" noChangeAspect="1" noMove="1" noResize="1" noEditPoints="1" noAdjustHandles="1" noChangeArrowheads="1" noChangeShapeType="1" noTextEdit="1"/>
              </p:cNvSpPr>
              <p:nvPr>
                <p:ph idx="1"/>
              </p:nvPr>
            </p:nvSpPr>
            <p:spPr>
              <a:blipFill>
                <a:blip r:embed="rId2"/>
                <a:stretch>
                  <a:fillRect l="-581" t="-1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2986910-2982-96CA-4D61-68A294A04348}"/>
              </a:ext>
            </a:extLst>
          </p:cNvPr>
          <p:cNvSpPr>
            <a:spLocks noGrp="1"/>
          </p:cNvSpPr>
          <p:nvPr>
            <p:ph type="title"/>
          </p:nvPr>
        </p:nvSpPr>
        <p:spPr/>
        <p:txBody>
          <a:bodyPr/>
          <a:lstStyle/>
          <a:p>
            <a:r>
              <a:rPr lang="tr-TR"/>
              <a:t>Max Fonksiyonu</a:t>
            </a:r>
          </a:p>
        </p:txBody>
      </p:sp>
    </p:spTree>
    <p:extLst>
      <p:ext uri="{BB962C8B-B14F-4D97-AF65-F5344CB8AC3E}">
        <p14:creationId xmlns:p14="http://schemas.microsoft.com/office/powerpoint/2010/main" val="4195392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17510C6-07ED-F486-47F7-F01E5C1F98EA}"/>
                  </a:ext>
                </a:extLst>
              </p:cNvPr>
              <p:cNvSpPr>
                <a:spLocks noGrp="1"/>
              </p:cNvSpPr>
              <p:nvPr>
                <p:ph idx="1"/>
              </p:nvPr>
            </p:nvSpPr>
            <p:spPr>
              <a:xfrm>
                <a:off x="395537" y="1484784"/>
                <a:ext cx="3456384" cy="4881686"/>
              </a:xfrm>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117510C6-07ED-F486-47F7-F01E5C1F98EA}"/>
                  </a:ext>
                </a:extLst>
              </p:cNvPr>
              <p:cNvSpPr>
                <a:spLocks noGrp="1" noRot="1" noChangeAspect="1" noMove="1" noResize="1" noEditPoints="1" noAdjustHandles="1" noChangeArrowheads="1" noChangeShapeType="1" noTextEdit="1"/>
              </p:cNvSpPr>
              <p:nvPr>
                <p:ph idx="1"/>
              </p:nvPr>
            </p:nvSpPr>
            <p:spPr>
              <a:xfrm>
                <a:off x="395537" y="1484784"/>
                <a:ext cx="3456384"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0BF0B9-760C-CA4E-4EC3-95E9F2ED4843}"/>
              </a:ext>
            </a:extLst>
          </p:cNvPr>
          <p:cNvSpPr>
            <a:spLocks noGrp="1"/>
          </p:cNvSpPr>
          <p:nvPr>
            <p:ph type="title"/>
          </p:nvPr>
        </p:nvSpPr>
        <p:spPr/>
        <p:txBody>
          <a:bodyPr/>
          <a:lstStyle/>
          <a:p>
            <a:r>
              <a:rPr lang="tr-TR"/>
              <a:t>Alternatif Max Modelleri</a:t>
            </a:r>
          </a:p>
        </p:txBody>
      </p:sp>
      <mc:AlternateContent xmlns:mc="http://schemas.openxmlformats.org/markup-compatibility/2006" xmlns:a14="http://schemas.microsoft.com/office/drawing/2010/main">
        <mc:Choice Requires="a14">
          <p:sp>
            <p:nvSpPr>
              <p:cNvPr id="4" name="İçerik Yer Tutucusu 1">
                <a:extLst>
                  <a:ext uri="{FF2B5EF4-FFF2-40B4-BE49-F238E27FC236}">
                    <a16:creationId xmlns:a16="http://schemas.microsoft.com/office/drawing/2014/main" id="{88D7D56B-BB2D-750B-16B6-14FABC9EA7BC}"/>
                  </a:ext>
                </a:extLst>
              </p:cNvPr>
              <p:cNvSpPr txBox="1">
                <a:spLocks/>
              </p:cNvSpPr>
              <p:nvPr/>
            </p:nvSpPr>
            <p:spPr>
              <a:xfrm>
                <a:off x="4506008" y="1492796"/>
                <a:ext cx="3456384" cy="48816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4" name="İçerik Yer Tutucusu 1">
                <a:extLst>
                  <a:ext uri="{FF2B5EF4-FFF2-40B4-BE49-F238E27FC236}">
                    <a16:creationId xmlns:a16="http://schemas.microsoft.com/office/drawing/2014/main" id="{88D7D56B-BB2D-750B-16B6-14FABC9EA7BC}"/>
                  </a:ext>
                </a:extLst>
              </p:cNvPr>
              <p:cNvSpPr txBox="1">
                <a:spLocks noRot="1" noChangeAspect="1" noMove="1" noResize="1" noEditPoints="1" noAdjustHandles="1" noChangeArrowheads="1" noChangeShapeType="1" noTextEdit="1"/>
              </p:cNvSpPr>
              <p:nvPr/>
            </p:nvSpPr>
            <p:spPr>
              <a:xfrm>
                <a:off x="4506008" y="1492796"/>
                <a:ext cx="3456384" cy="488168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7800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47FA272-1E8F-3CD2-9AEE-F6687E1CFB86}"/>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155383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A579EA7-752A-BBC4-5273-B8159A566030}"/>
              </a:ext>
            </a:extLst>
          </p:cNvPr>
          <p:cNvSpPr>
            <a:spLocks noGrp="1"/>
          </p:cNvSpPr>
          <p:nvPr>
            <p:ph type="ctrTitle"/>
          </p:nvPr>
        </p:nvSpPr>
        <p:spPr/>
        <p:txBody>
          <a:bodyPr/>
          <a:lstStyle/>
          <a:p>
            <a:r>
              <a:rPr lang="tr-TR">
                <a:solidFill>
                  <a:srgbClr val="EA6131"/>
                </a:solidFill>
              </a:rPr>
              <a:t>U</a:t>
            </a:r>
            <a:r>
              <a:rPr lang="tr-TR"/>
              <a:t>ygulanan </a:t>
            </a:r>
            <a:r>
              <a:rPr lang="tr-TR">
                <a:solidFill>
                  <a:srgbClr val="EA6131"/>
                </a:solidFill>
              </a:rPr>
              <a:t>Y</a:t>
            </a:r>
            <a:r>
              <a:rPr lang="tr-TR"/>
              <a:t>öntemler</a:t>
            </a:r>
          </a:p>
        </p:txBody>
      </p:sp>
    </p:spTree>
    <p:extLst>
      <p:ext uri="{BB962C8B-B14F-4D97-AF65-F5344CB8AC3E}">
        <p14:creationId xmlns:p14="http://schemas.microsoft.com/office/powerpoint/2010/main" val="4096392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22C1AF-A7A1-FB7E-AD81-948F311633E2}"/>
              </a:ext>
            </a:extLst>
          </p:cNvPr>
          <p:cNvSpPr>
            <a:spLocks noGrp="1"/>
          </p:cNvSpPr>
          <p:nvPr>
            <p:ph type="ctrTitle"/>
          </p:nvPr>
        </p:nvSpPr>
        <p:spPr/>
        <p:txBody>
          <a:bodyPr/>
          <a:lstStyle/>
          <a:p>
            <a:r>
              <a:rPr lang="tr-TR"/>
              <a:t>D</a:t>
            </a:r>
            <a:r>
              <a:rPr lang="tr-TR">
                <a:solidFill>
                  <a:srgbClr val="EA6131"/>
                </a:solidFill>
              </a:rPr>
              <a:t>M</a:t>
            </a:r>
            <a:r>
              <a:rPr lang="tr-TR"/>
              <a:t>C </a:t>
            </a:r>
            <a:r>
              <a:rPr lang="tr-TR">
                <a:solidFill>
                  <a:srgbClr val="EA6131"/>
                </a:solidFill>
              </a:rPr>
              <a:t>M</a:t>
            </a:r>
            <a:r>
              <a:rPr lang="tr-TR"/>
              <a:t>oto</a:t>
            </a:r>
          </a:p>
        </p:txBody>
      </p:sp>
    </p:spTree>
    <p:extLst>
      <p:ext uri="{BB962C8B-B14F-4D97-AF65-F5344CB8AC3E}">
        <p14:creationId xmlns:p14="http://schemas.microsoft.com/office/powerpoint/2010/main" val="3176493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DEC629-07C2-58E8-6E22-E321401282A2}"/>
              </a:ext>
            </a:extLst>
          </p:cNvPr>
          <p:cNvSpPr>
            <a:spLocks noGrp="1"/>
          </p:cNvSpPr>
          <p:nvPr>
            <p:ph idx="1"/>
          </p:nvPr>
        </p:nvSpPr>
        <p:spPr/>
        <p:txBody>
          <a:bodyPr/>
          <a:lstStyle/>
          <a:p>
            <a:pPr>
              <a:buFont typeface="Arial" panose="020B0604020202020204" pitchFamily="34" charset="0"/>
              <a:buChar char="•"/>
            </a:pPr>
            <a:r>
              <a:rPr lang="tr-TR"/>
              <a:t>DMC Auto üç tip otomobil üretmeyi düşünüyor: kompakt. orta boy ve büyük. Her bir araç türü için gerekli kaynaklar ve elde edilen karlar tabloda gösterilmektedir. Şu anda 6.000 ton çelik ve 60.000 saat işçilik mevcuttur. </a:t>
            </a:r>
            <a:r>
              <a:rPr lang="tr-TR" b="1" i="1" u="sng"/>
              <a:t>Bir tür otomobilin ekonomik olarak uygulanabilir olması için. bu türden en az 1000 otomobil üretilmelidir</a:t>
            </a:r>
            <a:r>
              <a:rPr lang="tr-TR"/>
              <a:t>. DMC’ın kârını en üst düzeye çıkarmak için bir IP oluşturun.</a:t>
            </a:r>
          </a:p>
          <a:p>
            <a:endParaRPr lang="tr-TR"/>
          </a:p>
        </p:txBody>
      </p:sp>
      <p:sp>
        <p:nvSpPr>
          <p:cNvPr id="3" name="Başlık 2">
            <a:extLst>
              <a:ext uri="{FF2B5EF4-FFF2-40B4-BE49-F238E27FC236}">
                <a16:creationId xmlns:a16="http://schemas.microsoft.com/office/drawing/2014/main" id="{27281BAF-4E32-5882-351B-673C423B89E7}"/>
              </a:ext>
            </a:extLst>
          </p:cNvPr>
          <p:cNvSpPr>
            <a:spLocks noGrp="1"/>
          </p:cNvSpPr>
          <p:nvPr>
            <p:ph type="title"/>
          </p:nvPr>
        </p:nvSpPr>
        <p:spPr/>
        <p:txBody>
          <a:bodyPr/>
          <a:lstStyle/>
          <a:p>
            <a:r>
              <a:rPr lang="tr-TR"/>
              <a:t>DMC Oto</a:t>
            </a:r>
          </a:p>
        </p:txBody>
      </p:sp>
      <p:sp>
        <p:nvSpPr>
          <p:cNvPr id="4" name="Callout: Down Arrow 3">
            <a:extLst>
              <a:ext uri="{FF2B5EF4-FFF2-40B4-BE49-F238E27FC236}">
                <a16:creationId xmlns:a16="http://schemas.microsoft.com/office/drawing/2014/main" id="{145CEBCB-4849-62A3-C343-6728B3E3638D}"/>
              </a:ext>
            </a:extLst>
          </p:cNvPr>
          <p:cNvSpPr/>
          <p:nvPr/>
        </p:nvSpPr>
        <p:spPr>
          <a:xfrm>
            <a:off x="5002088" y="1124744"/>
            <a:ext cx="3746376" cy="914400"/>
          </a:xfrm>
          <a:prstGeom prst="downArrowCallou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 üretmeyeceğiz ya da 1000 üzerinde üreteceğiz.</a:t>
            </a:r>
          </a:p>
        </p:txBody>
      </p:sp>
      <p:graphicFrame>
        <p:nvGraphicFramePr>
          <p:cNvPr id="5" name="Table 4">
            <a:extLst>
              <a:ext uri="{FF2B5EF4-FFF2-40B4-BE49-F238E27FC236}">
                <a16:creationId xmlns:a16="http://schemas.microsoft.com/office/drawing/2014/main" id="{D38F8C9F-28EE-7DC7-5DE6-59FD0DFA07D5}"/>
              </a:ext>
            </a:extLst>
          </p:cNvPr>
          <p:cNvGraphicFramePr>
            <a:graphicFrameLocks/>
          </p:cNvGraphicFramePr>
          <p:nvPr>
            <p:extLst>
              <p:ext uri="{D42A27DB-BD31-4B8C-83A1-F6EECF244321}">
                <p14:modId xmlns:p14="http://schemas.microsoft.com/office/powerpoint/2010/main" val="1274077080"/>
              </p:ext>
            </p:extLst>
          </p:nvPr>
        </p:nvGraphicFramePr>
        <p:xfrm>
          <a:off x="372719" y="2924944"/>
          <a:ext cx="3938208" cy="1483360"/>
        </p:xfrm>
        <a:graphic>
          <a:graphicData uri="http://schemas.openxmlformats.org/drawingml/2006/table">
            <a:tbl>
              <a:tblPr firstRow="1" bandRow="1">
                <a:tableStyleId>{5C22544A-7EE6-4342-B048-85BDC9FD1C3A}</a:tableStyleId>
              </a:tblPr>
              <a:tblGrid>
                <a:gridCol w="1426655">
                  <a:extLst>
                    <a:ext uri="{9D8B030D-6E8A-4147-A177-3AD203B41FA5}">
                      <a16:colId xmlns:a16="http://schemas.microsoft.com/office/drawing/2014/main" val="877737944"/>
                    </a:ext>
                  </a:extLst>
                </a:gridCol>
                <a:gridCol w="1029780">
                  <a:extLst>
                    <a:ext uri="{9D8B030D-6E8A-4147-A177-3AD203B41FA5}">
                      <a16:colId xmlns:a16="http://schemas.microsoft.com/office/drawing/2014/main" val="4003283532"/>
                    </a:ext>
                  </a:extLst>
                </a:gridCol>
                <a:gridCol w="698818">
                  <a:extLst>
                    <a:ext uri="{9D8B030D-6E8A-4147-A177-3AD203B41FA5}">
                      <a16:colId xmlns:a16="http://schemas.microsoft.com/office/drawing/2014/main" val="1281387285"/>
                    </a:ext>
                  </a:extLst>
                </a:gridCol>
                <a:gridCol w="782955">
                  <a:extLst>
                    <a:ext uri="{9D8B030D-6E8A-4147-A177-3AD203B41FA5}">
                      <a16:colId xmlns:a16="http://schemas.microsoft.com/office/drawing/2014/main" val="2058074981"/>
                    </a:ext>
                  </a:extLst>
                </a:gridCol>
              </a:tblGrid>
              <a:tr h="370840">
                <a:tc>
                  <a:txBody>
                    <a:bodyPr/>
                    <a:lstStyle/>
                    <a:p>
                      <a:endParaRPr lang="tr-TR"/>
                    </a:p>
                  </a:txBody>
                  <a:tcPr/>
                </a:tc>
                <a:tc>
                  <a:txBody>
                    <a:bodyPr/>
                    <a:lstStyle/>
                    <a:p>
                      <a:r>
                        <a:rPr lang="tr-TR" dirty="0"/>
                        <a:t>Kompakt</a:t>
                      </a:r>
                    </a:p>
                  </a:txBody>
                  <a:tcPr/>
                </a:tc>
                <a:tc>
                  <a:txBody>
                    <a:bodyPr/>
                    <a:lstStyle/>
                    <a:p>
                      <a:r>
                        <a:rPr lang="tr-TR" dirty="0"/>
                        <a:t>Orta</a:t>
                      </a:r>
                    </a:p>
                  </a:txBody>
                  <a:tcPr/>
                </a:tc>
                <a:tc>
                  <a:txBody>
                    <a:bodyPr/>
                    <a:lstStyle/>
                    <a:p>
                      <a:r>
                        <a:rPr lang="tr-TR" dirty="0"/>
                        <a:t>Büyük</a:t>
                      </a:r>
                    </a:p>
                  </a:txBody>
                  <a:tcPr/>
                </a:tc>
                <a:extLst>
                  <a:ext uri="{0D108BD9-81ED-4DB2-BD59-A6C34878D82A}">
                    <a16:rowId xmlns:a16="http://schemas.microsoft.com/office/drawing/2014/main" val="3157445145"/>
                  </a:ext>
                </a:extLst>
              </a:tr>
              <a:tr h="370840">
                <a:tc>
                  <a:txBody>
                    <a:bodyPr/>
                    <a:lstStyle/>
                    <a:p>
                      <a:r>
                        <a:rPr lang="tr-TR" dirty="0"/>
                        <a:t>Çelik ihtiyacı</a:t>
                      </a:r>
                    </a:p>
                  </a:txBody>
                  <a:tcPr/>
                </a:tc>
                <a:tc>
                  <a:txBody>
                    <a:bodyPr/>
                    <a:lstStyle/>
                    <a:p>
                      <a:r>
                        <a:rPr lang="tr-TR"/>
                        <a:t>1.5</a:t>
                      </a:r>
                      <a:endParaRPr lang="tr-TR" dirty="0"/>
                    </a:p>
                  </a:txBody>
                  <a:tcPr/>
                </a:tc>
                <a:tc>
                  <a:txBody>
                    <a:bodyPr/>
                    <a:lstStyle/>
                    <a:p>
                      <a:r>
                        <a:rPr lang="tr-TR" dirty="0"/>
                        <a:t>3</a:t>
                      </a:r>
                    </a:p>
                  </a:txBody>
                  <a:tcPr/>
                </a:tc>
                <a:tc>
                  <a:txBody>
                    <a:bodyPr/>
                    <a:lstStyle/>
                    <a:p>
                      <a:r>
                        <a:rPr lang="tr-TR" dirty="0"/>
                        <a:t>5</a:t>
                      </a:r>
                    </a:p>
                  </a:txBody>
                  <a:tcPr/>
                </a:tc>
                <a:extLst>
                  <a:ext uri="{0D108BD9-81ED-4DB2-BD59-A6C34878D82A}">
                    <a16:rowId xmlns:a16="http://schemas.microsoft.com/office/drawing/2014/main" val="957751329"/>
                  </a:ext>
                </a:extLst>
              </a:tr>
              <a:tr h="370840">
                <a:tc>
                  <a:txBody>
                    <a:bodyPr/>
                    <a:lstStyle/>
                    <a:p>
                      <a:r>
                        <a:rPr lang="tr-TR" dirty="0"/>
                        <a:t>İşçilik ihtiyacı</a:t>
                      </a:r>
                    </a:p>
                  </a:txBody>
                  <a:tcPr/>
                </a:tc>
                <a:tc>
                  <a:txBody>
                    <a:bodyPr/>
                    <a:lstStyle/>
                    <a:p>
                      <a:r>
                        <a:rPr lang="tr-TR" dirty="0"/>
                        <a:t>30</a:t>
                      </a:r>
                    </a:p>
                  </a:txBody>
                  <a:tcPr/>
                </a:tc>
                <a:tc>
                  <a:txBody>
                    <a:bodyPr/>
                    <a:lstStyle/>
                    <a:p>
                      <a:r>
                        <a:rPr lang="tr-TR" dirty="0"/>
                        <a:t>25</a:t>
                      </a:r>
                    </a:p>
                  </a:txBody>
                  <a:tcPr/>
                </a:tc>
                <a:tc>
                  <a:txBody>
                    <a:bodyPr/>
                    <a:lstStyle/>
                    <a:p>
                      <a:r>
                        <a:rPr lang="tr-TR" dirty="0"/>
                        <a:t>40</a:t>
                      </a:r>
                    </a:p>
                  </a:txBody>
                  <a:tcPr/>
                </a:tc>
                <a:extLst>
                  <a:ext uri="{0D108BD9-81ED-4DB2-BD59-A6C34878D82A}">
                    <a16:rowId xmlns:a16="http://schemas.microsoft.com/office/drawing/2014/main" val="1947000560"/>
                  </a:ext>
                </a:extLst>
              </a:tr>
              <a:tr h="370840">
                <a:tc>
                  <a:txBody>
                    <a:bodyPr/>
                    <a:lstStyle/>
                    <a:p>
                      <a:r>
                        <a:rPr lang="tr-TR" dirty="0"/>
                        <a:t>Kar</a:t>
                      </a:r>
                    </a:p>
                  </a:txBody>
                  <a:tcPr/>
                </a:tc>
                <a:tc>
                  <a:txBody>
                    <a:bodyPr/>
                    <a:lstStyle/>
                    <a:p>
                      <a:r>
                        <a:rPr lang="tr-TR" dirty="0"/>
                        <a:t>2000</a:t>
                      </a:r>
                    </a:p>
                  </a:txBody>
                  <a:tcPr/>
                </a:tc>
                <a:tc>
                  <a:txBody>
                    <a:bodyPr/>
                    <a:lstStyle/>
                    <a:p>
                      <a:r>
                        <a:rPr lang="tr-TR" dirty="0"/>
                        <a:t>3000</a:t>
                      </a:r>
                    </a:p>
                  </a:txBody>
                  <a:tcPr/>
                </a:tc>
                <a:tc>
                  <a:txBody>
                    <a:bodyPr/>
                    <a:lstStyle/>
                    <a:p>
                      <a:r>
                        <a:rPr lang="tr-TR" dirty="0"/>
                        <a:t>4000</a:t>
                      </a:r>
                    </a:p>
                  </a:txBody>
                  <a:tcPr/>
                </a:tc>
                <a:extLst>
                  <a:ext uri="{0D108BD9-81ED-4DB2-BD59-A6C34878D82A}">
                    <a16:rowId xmlns:a16="http://schemas.microsoft.com/office/drawing/2014/main" val="3248593345"/>
                  </a:ext>
                </a:extLst>
              </a:tr>
            </a:tbl>
          </a:graphicData>
        </a:graphic>
      </p:graphicFrame>
      <p:sp>
        <p:nvSpPr>
          <p:cNvPr id="6" name="TextBox 5">
            <a:extLst>
              <a:ext uri="{FF2B5EF4-FFF2-40B4-BE49-F238E27FC236}">
                <a16:creationId xmlns:a16="http://schemas.microsoft.com/office/drawing/2014/main" id="{76F56ACD-DA10-4740-082F-0C31654A1A5F}"/>
              </a:ext>
            </a:extLst>
          </p:cNvPr>
          <p:cNvSpPr txBox="1"/>
          <p:nvPr/>
        </p:nvSpPr>
        <p:spPr>
          <a:xfrm>
            <a:off x="372274" y="4788844"/>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sp>
        <p:nvSpPr>
          <p:cNvPr id="7" name="TextBox 6">
            <a:extLst>
              <a:ext uri="{FF2B5EF4-FFF2-40B4-BE49-F238E27FC236}">
                <a16:creationId xmlns:a16="http://schemas.microsoft.com/office/drawing/2014/main" id="{4D1FB95C-0D7A-8288-EBEB-2DABFCDC6F35}"/>
              </a:ext>
            </a:extLst>
          </p:cNvPr>
          <p:cNvSpPr txBox="1"/>
          <p:nvPr/>
        </p:nvSpPr>
        <p:spPr>
          <a:xfrm>
            <a:off x="276551" y="5282298"/>
            <a:ext cx="3867790" cy="923330"/>
          </a:xfrm>
          <a:prstGeom prst="rect">
            <a:avLst/>
          </a:prstGeom>
          <a:noFill/>
        </p:spPr>
        <p:txBody>
          <a:bodyPr wrap="none" rtlCol="0">
            <a:spAutoFit/>
          </a:bodyPr>
          <a:lstStyle/>
          <a:p>
            <a:r>
              <a:rPr lang="tr-TR" dirty="0"/>
              <a:t>X1: Kompakt araba üretim miktarı</a:t>
            </a:r>
          </a:p>
          <a:p>
            <a:r>
              <a:rPr lang="tr-TR" dirty="0"/>
              <a:t>X2: Orta boy araba üretim miktarı</a:t>
            </a:r>
          </a:p>
          <a:p>
            <a:r>
              <a:rPr lang="tr-TR" dirty="0"/>
              <a:t>X3: Büyük boy araba üretim miktarı</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DDA545-E865-3574-9EA1-3922815912FF}"/>
                  </a:ext>
                </a:extLst>
              </p:cNvPr>
              <p:cNvSpPr txBox="1"/>
              <p:nvPr/>
            </p:nvSpPr>
            <p:spPr>
              <a:xfrm>
                <a:off x="5508104" y="2924944"/>
                <a:ext cx="25378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8" name="TextBox 7">
                <a:extLst>
                  <a:ext uri="{FF2B5EF4-FFF2-40B4-BE49-F238E27FC236}">
                    <a16:creationId xmlns:a16="http://schemas.microsoft.com/office/drawing/2014/main" id="{61DDA545-E865-3574-9EA1-3922815912FF}"/>
                  </a:ext>
                </a:extLst>
              </p:cNvPr>
              <p:cNvSpPr txBox="1">
                <a:spLocks noRot="1" noChangeAspect="1" noMove="1" noResize="1" noEditPoints="1" noAdjustHandles="1" noChangeArrowheads="1" noChangeShapeType="1" noTextEdit="1"/>
              </p:cNvSpPr>
              <p:nvPr/>
            </p:nvSpPr>
            <p:spPr>
              <a:xfrm>
                <a:off x="5508104" y="2924944"/>
                <a:ext cx="2537874" cy="369332"/>
              </a:xfrm>
              <a:prstGeom prst="rect">
                <a:avLst/>
              </a:prstGeom>
              <a:blipFill>
                <a:blip r:embed="rId2"/>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CA021D-1BD8-630D-A22B-4627CC1E08F4}"/>
                  </a:ext>
                </a:extLst>
              </p:cNvPr>
              <p:cNvSpPr txBox="1"/>
              <p:nvPr/>
            </p:nvSpPr>
            <p:spPr>
              <a:xfrm>
                <a:off x="5508104" y="3490150"/>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9" name="TextBox 8">
                <a:extLst>
                  <a:ext uri="{FF2B5EF4-FFF2-40B4-BE49-F238E27FC236}">
                    <a16:creationId xmlns:a16="http://schemas.microsoft.com/office/drawing/2014/main" id="{76CA021D-1BD8-630D-A22B-4627CC1E08F4}"/>
                  </a:ext>
                </a:extLst>
              </p:cNvPr>
              <p:cNvSpPr txBox="1">
                <a:spLocks noRot="1" noChangeAspect="1" noMove="1" noResize="1" noEditPoints="1" noAdjustHandles="1" noChangeArrowheads="1" noChangeShapeType="1" noTextEdit="1"/>
              </p:cNvSpPr>
              <p:nvPr/>
            </p:nvSpPr>
            <p:spPr>
              <a:xfrm>
                <a:off x="5508104" y="3490150"/>
                <a:ext cx="2608470" cy="369332"/>
              </a:xfrm>
              <a:prstGeom prst="rect">
                <a:avLst/>
              </a:prstGeom>
              <a:blipFill>
                <a:blip r:embed="rId3"/>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C99391-F7A5-8F4E-784F-74D983369318}"/>
                  </a:ext>
                </a:extLst>
              </p:cNvPr>
              <p:cNvSpPr txBox="1"/>
              <p:nvPr/>
            </p:nvSpPr>
            <p:spPr>
              <a:xfrm>
                <a:off x="5508104" y="4055356"/>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10" name="TextBox 9">
                <a:extLst>
                  <a:ext uri="{FF2B5EF4-FFF2-40B4-BE49-F238E27FC236}">
                    <a16:creationId xmlns:a16="http://schemas.microsoft.com/office/drawing/2014/main" id="{C5C99391-F7A5-8F4E-784F-74D983369318}"/>
                  </a:ext>
                </a:extLst>
              </p:cNvPr>
              <p:cNvSpPr txBox="1">
                <a:spLocks noRot="1" noChangeAspect="1" noMove="1" noResize="1" noEditPoints="1" noAdjustHandles="1" noChangeArrowheads="1" noChangeShapeType="1" noTextEdit="1"/>
              </p:cNvSpPr>
              <p:nvPr/>
            </p:nvSpPr>
            <p:spPr>
              <a:xfrm>
                <a:off x="5508104" y="4055356"/>
                <a:ext cx="2608470" cy="369332"/>
              </a:xfrm>
              <a:prstGeom prst="rect">
                <a:avLst/>
              </a:prstGeom>
              <a:blipFill>
                <a:blip r:embed="rId4"/>
                <a:stretch>
                  <a:fillRect b="-6557"/>
                </a:stretch>
              </a:blipFill>
            </p:spPr>
            <p:txBody>
              <a:bodyPr/>
              <a:lstStyle/>
              <a:p>
                <a:r>
                  <a:rPr lang="tr-TR">
                    <a:noFill/>
                  </a:rPr>
                  <a:t> </a:t>
                </a:r>
              </a:p>
            </p:txBody>
          </p:sp>
        </mc:Fallback>
      </mc:AlternateContent>
      <p:pic>
        <p:nvPicPr>
          <p:cNvPr id="11" name="Picture 4">
            <a:extLst>
              <a:ext uri="{FF2B5EF4-FFF2-40B4-BE49-F238E27FC236}">
                <a16:creationId xmlns:a16="http://schemas.microsoft.com/office/drawing/2014/main" id="{13EEF090-F33B-2677-5F11-B0F86D325500}"/>
              </a:ext>
            </a:extLst>
          </p:cNvPr>
          <p:cNvPicPr>
            <a:picLocks noChangeAspect="1"/>
          </p:cNvPicPr>
          <p:nvPr/>
        </p:nvPicPr>
        <p:blipFill>
          <a:blip r:embed="rId5"/>
          <a:stretch>
            <a:fillRect/>
          </a:stretch>
        </p:blipFill>
        <p:spPr>
          <a:xfrm>
            <a:off x="4965878" y="4818857"/>
            <a:ext cx="3314700" cy="1171575"/>
          </a:xfrm>
          <a:prstGeom prst="rect">
            <a:avLst/>
          </a:prstGeom>
        </p:spPr>
      </p:pic>
    </p:spTree>
    <p:extLst>
      <p:ext uri="{BB962C8B-B14F-4D97-AF65-F5344CB8AC3E}">
        <p14:creationId xmlns:p14="http://schemas.microsoft.com/office/powerpoint/2010/main" val="9380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0DC303B-1720-1768-75BB-E42733E0979D}"/>
              </a:ext>
            </a:extLst>
          </p:cNvPr>
          <p:cNvSpPr>
            <a:spLocks noGrp="1"/>
          </p:cNvSpPr>
          <p:nvPr>
            <p:ph type="title"/>
          </p:nvPr>
        </p:nvSpPr>
        <p:spPr/>
        <p:txBody>
          <a:bodyPr/>
          <a:lstStyle/>
          <a:p>
            <a:r>
              <a:rPr lang="tr-TR"/>
              <a:t>DMC Oto</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9CCE6D3-DCA3-DE8D-ADCC-CACD482E78BB}"/>
                  </a:ext>
                </a:extLst>
              </p:cNvPr>
              <p:cNvSpPr>
                <a:spLocks noGrp="1"/>
              </p:cNvSpPr>
              <p:nvPr>
                <p:ph idx="1"/>
              </p:nvPr>
            </p:nvSpPr>
            <p:spPr>
              <a:xfrm>
                <a:off x="776072" y="2132856"/>
                <a:ext cx="5308096" cy="369417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i="1">
                          <a:latin typeface="Cambria Math" panose="02040503050406030204" pitchFamily="18" charset="0"/>
                        </a:rPr>
                        <m:t>1000</m:t>
                      </m:r>
                      <m:r>
                        <a:rPr lang="tr-TR" b="0" i="1" smtClean="0">
                          <a:latin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ea typeface="Cambria Math" panose="02040503050406030204" pitchFamily="18" charset="0"/>
                </a:endParaRPr>
              </a:p>
              <a:p>
                <a:pPr marL="0" indent="0" algn="ctr">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oMath>
                </a14:m>
                <a:r>
                  <a:rPr lang="tr-TR" dirty="0">
                    <a:ea typeface="Cambria Math" panose="02040503050406030204" pitchFamily="18" charset="0"/>
                  </a:rPr>
                  <a:t> </a:t>
                </a:r>
              </a:p>
            </p:txBody>
          </p:sp>
        </mc:Choice>
        <mc:Fallback xmlns="">
          <p:sp>
            <p:nvSpPr>
              <p:cNvPr id="4" name="Content Placeholder 2">
                <a:extLst>
                  <a:ext uri="{FF2B5EF4-FFF2-40B4-BE49-F238E27FC236}">
                    <a16:creationId xmlns:a16="http://schemas.microsoft.com/office/drawing/2014/main" id="{D9CCE6D3-DCA3-DE8D-ADCC-CACD482E78BB}"/>
                  </a:ext>
                </a:extLst>
              </p:cNvPr>
              <p:cNvSpPr>
                <a:spLocks noGrp="1" noRot="1" noChangeAspect="1" noMove="1" noResize="1" noEditPoints="1" noAdjustHandles="1" noChangeArrowheads="1" noChangeShapeType="1" noTextEdit="1"/>
              </p:cNvSpPr>
              <p:nvPr>
                <p:ph idx="1"/>
              </p:nvPr>
            </p:nvSpPr>
            <p:spPr>
              <a:xfrm>
                <a:off x="776072" y="2132856"/>
                <a:ext cx="5308096" cy="3694176"/>
              </a:xfrm>
              <a:blipFill>
                <a:blip r:embed="rId2"/>
                <a:stretch>
                  <a:fillRect/>
                </a:stretch>
              </a:blipFill>
            </p:spPr>
            <p:txBody>
              <a:bodyPr/>
              <a:lstStyle/>
              <a:p>
                <a:r>
                  <a:rPr lang="tr-TR">
                    <a:noFill/>
                  </a:rPr>
                  <a:t> </a:t>
                </a:r>
              </a:p>
            </p:txBody>
          </p:sp>
        </mc:Fallback>
      </mc:AlternateContent>
      <p:sp>
        <p:nvSpPr>
          <p:cNvPr id="5" name="TextBox 3">
            <a:extLst>
              <a:ext uri="{FF2B5EF4-FFF2-40B4-BE49-F238E27FC236}">
                <a16:creationId xmlns:a16="http://schemas.microsoft.com/office/drawing/2014/main" id="{F2E65C3F-E3DA-C891-F04C-3BDF4E8A23B6}"/>
              </a:ext>
            </a:extLst>
          </p:cNvPr>
          <p:cNvSpPr txBox="1"/>
          <p:nvPr/>
        </p:nvSpPr>
        <p:spPr>
          <a:xfrm>
            <a:off x="1691222" y="1477197"/>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pic>
        <p:nvPicPr>
          <p:cNvPr id="6" name="Picture 5">
            <a:extLst>
              <a:ext uri="{FF2B5EF4-FFF2-40B4-BE49-F238E27FC236}">
                <a16:creationId xmlns:a16="http://schemas.microsoft.com/office/drawing/2014/main" id="{4DCDDAD2-7A6F-1094-0ACD-4D0DA9FE7856}"/>
              </a:ext>
            </a:extLst>
          </p:cNvPr>
          <p:cNvPicPr>
            <a:picLocks noChangeAspect="1"/>
          </p:cNvPicPr>
          <p:nvPr/>
        </p:nvPicPr>
        <p:blipFill>
          <a:blip r:embed="rId3"/>
          <a:stretch>
            <a:fillRect/>
          </a:stretch>
        </p:blipFill>
        <p:spPr>
          <a:xfrm>
            <a:off x="1772770" y="4655457"/>
            <a:ext cx="3314700" cy="1171575"/>
          </a:xfrm>
          <a:prstGeom prst="rect">
            <a:avLst/>
          </a:prstGeom>
        </p:spPr>
      </p:pic>
    </p:spTree>
    <p:extLst>
      <p:ext uri="{BB962C8B-B14F-4D97-AF65-F5344CB8AC3E}">
        <p14:creationId xmlns:p14="http://schemas.microsoft.com/office/powerpoint/2010/main" val="3221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4BAEC9F-6B14-4D14-247E-9C6929BF705A}"/>
              </a:ext>
            </a:extLst>
          </p:cNvPr>
          <p:cNvSpPr>
            <a:spLocks noGrp="1"/>
          </p:cNvSpPr>
          <p:nvPr>
            <p:ph type="ctrTitle"/>
          </p:nvPr>
        </p:nvSpPr>
        <p:spPr/>
        <p:txBody>
          <a:bodyPr/>
          <a:lstStyle/>
          <a:p>
            <a:r>
              <a:rPr lang="tr-TR">
                <a:solidFill>
                  <a:srgbClr val="EA6131"/>
                </a:solidFill>
              </a:rPr>
              <a:t>K</a:t>
            </a:r>
            <a:r>
              <a:rPr lang="tr-TR"/>
              <a:t>esikli Sa</a:t>
            </a:r>
            <a:r>
              <a:rPr lang="tr-TR">
                <a:solidFill>
                  <a:srgbClr val="EA6131"/>
                </a:solidFill>
              </a:rPr>
              <a:t>ğ</a:t>
            </a:r>
            <a:r>
              <a:rPr lang="tr-TR"/>
              <a:t> Ta</a:t>
            </a:r>
            <a:r>
              <a:rPr lang="tr-TR">
                <a:solidFill>
                  <a:srgbClr val="EA6131"/>
                </a:solidFill>
              </a:rPr>
              <a:t>r</a:t>
            </a:r>
            <a:r>
              <a:rPr lang="tr-TR"/>
              <a:t>af </a:t>
            </a:r>
          </a:p>
        </p:txBody>
      </p:sp>
    </p:spTree>
    <p:extLst>
      <p:ext uri="{BB962C8B-B14F-4D97-AF65-F5344CB8AC3E}">
        <p14:creationId xmlns:p14="http://schemas.microsoft.com/office/powerpoint/2010/main" val="48630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3E78888-AB34-5E8A-EF7F-DAE8E95ADFD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548A791-BF2E-2766-3DED-960F91CFE8F9}"/>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D23D40C-23A6-35A4-89F9-0B37C5B5B205}"/>
              </a:ext>
            </a:extLst>
          </p:cNvPr>
          <p:cNvGraphicFramePr>
            <a:graphicFrameLocks/>
          </p:cNvGraphicFramePr>
          <p:nvPr>
            <p:extLst>
              <p:ext uri="{D42A27DB-BD31-4B8C-83A1-F6EECF244321}">
                <p14:modId xmlns:p14="http://schemas.microsoft.com/office/powerpoint/2010/main" val="1349983800"/>
              </p:ext>
            </p:extLst>
          </p:nvPr>
        </p:nvGraphicFramePr>
        <p:xfrm>
          <a:off x="530087" y="2114103"/>
          <a:ext cx="3133944" cy="1483360"/>
        </p:xfrm>
        <a:graphic>
          <a:graphicData uri="http://schemas.openxmlformats.org/drawingml/2006/table">
            <a:tbl>
              <a:tblPr firstRow="1" bandRow="1">
                <a:tableStyleId>{5C22544A-7EE6-4342-B048-85BDC9FD1C3A}</a:tableStyleId>
              </a:tblPr>
              <a:tblGrid>
                <a:gridCol w="779780">
                  <a:extLst>
                    <a:ext uri="{9D8B030D-6E8A-4147-A177-3AD203B41FA5}">
                      <a16:colId xmlns:a16="http://schemas.microsoft.com/office/drawing/2014/main" val="537160004"/>
                    </a:ext>
                  </a:extLst>
                </a:gridCol>
                <a:gridCol w="675386">
                  <a:extLst>
                    <a:ext uri="{9D8B030D-6E8A-4147-A177-3AD203B41FA5}">
                      <a16:colId xmlns:a16="http://schemas.microsoft.com/office/drawing/2014/main" val="1599284627"/>
                    </a:ext>
                  </a:extLst>
                </a:gridCol>
                <a:gridCol w="1678778">
                  <a:extLst>
                    <a:ext uri="{9D8B030D-6E8A-4147-A177-3AD203B41FA5}">
                      <a16:colId xmlns:a16="http://schemas.microsoft.com/office/drawing/2014/main" val="3921249378"/>
                    </a:ext>
                  </a:extLst>
                </a:gridCol>
              </a:tblGrid>
              <a:tr h="370840">
                <a:tc>
                  <a:txBody>
                    <a:bodyPr/>
                    <a:lstStyle/>
                    <a:p>
                      <a:r>
                        <a:rPr lang="tr-TR" dirty="0"/>
                        <a:t>Ürün</a:t>
                      </a:r>
                    </a:p>
                  </a:txBody>
                  <a:tcPr/>
                </a:tc>
                <a:tc>
                  <a:txBody>
                    <a:bodyPr/>
                    <a:lstStyle/>
                    <a:p>
                      <a:r>
                        <a:rPr lang="tr-TR" dirty="0"/>
                        <a:t>Kar </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a:t>
                      </a:r>
                    </a:p>
                  </a:txBody>
                  <a:tcPr/>
                </a:tc>
                <a:tc>
                  <a:txBody>
                    <a:bodyPr/>
                    <a:lstStyle/>
                    <a:p>
                      <a:pPr algn="r"/>
                      <a:r>
                        <a:rPr lang="tr-TR" dirty="0"/>
                        <a:t>11</a:t>
                      </a:r>
                    </a:p>
                  </a:txBody>
                  <a:tcPr/>
                </a:tc>
                <a:tc>
                  <a:txBody>
                    <a:bodyPr/>
                    <a:lstStyle/>
                    <a:p>
                      <a:pPr algn="r"/>
                      <a:r>
                        <a:rPr lang="tr-TR" dirty="0"/>
                        <a:t>16</a:t>
                      </a:r>
                    </a:p>
                  </a:txBody>
                  <a:tcPr/>
                </a:tc>
                <a:extLst>
                  <a:ext uri="{0D108BD9-81ED-4DB2-BD59-A6C34878D82A}">
                    <a16:rowId xmlns:a16="http://schemas.microsoft.com/office/drawing/2014/main" val="2753420178"/>
                  </a:ext>
                </a:extLst>
              </a:tr>
              <a:tr h="370840">
                <a:tc>
                  <a:txBody>
                    <a:bodyPr/>
                    <a:lstStyle/>
                    <a:p>
                      <a:r>
                        <a:rPr lang="tr-TR" dirty="0"/>
                        <a:t>2</a:t>
                      </a:r>
                    </a:p>
                  </a:txBody>
                  <a:tcPr/>
                </a:tc>
                <a:tc>
                  <a:txBody>
                    <a:bodyPr/>
                    <a:lstStyle/>
                    <a:p>
                      <a:pPr algn="r"/>
                      <a:r>
                        <a:rPr lang="tr-TR" dirty="0"/>
                        <a:t>14</a:t>
                      </a:r>
                    </a:p>
                  </a:txBody>
                  <a:tcPr/>
                </a:tc>
                <a:tc>
                  <a:txBody>
                    <a:bodyPr/>
                    <a:lstStyle/>
                    <a:p>
                      <a:pPr algn="r"/>
                      <a:r>
                        <a:rPr lang="tr-TR" dirty="0"/>
                        <a:t>20</a:t>
                      </a:r>
                    </a:p>
                  </a:txBody>
                  <a:tcPr/>
                </a:tc>
                <a:extLst>
                  <a:ext uri="{0D108BD9-81ED-4DB2-BD59-A6C34878D82A}">
                    <a16:rowId xmlns:a16="http://schemas.microsoft.com/office/drawing/2014/main" val="566984796"/>
                  </a:ext>
                </a:extLst>
              </a:tr>
              <a:tr h="370840">
                <a:tc>
                  <a:txBody>
                    <a:bodyPr/>
                    <a:lstStyle/>
                    <a:p>
                      <a:r>
                        <a:rPr lang="tr-TR" dirty="0"/>
                        <a:t>3</a:t>
                      </a:r>
                    </a:p>
                  </a:txBody>
                  <a:tcPr/>
                </a:tc>
                <a:tc>
                  <a:txBody>
                    <a:bodyPr/>
                    <a:lstStyle/>
                    <a:p>
                      <a:pPr algn="r"/>
                      <a:r>
                        <a:rPr lang="tr-TR" dirty="0"/>
                        <a:t>9</a:t>
                      </a:r>
                    </a:p>
                  </a:txBody>
                  <a:tcPr/>
                </a:tc>
                <a:tc>
                  <a:txBody>
                    <a:bodyPr/>
                    <a:lstStyle/>
                    <a:p>
                      <a:pPr algn="r"/>
                      <a:r>
                        <a:rPr lang="tr-TR" dirty="0"/>
                        <a:t>10</a:t>
                      </a:r>
                    </a:p>
                  </a:txBody>
                  <a:tcPr/>
                </a:tc>
                <a:extLst>
                  <a:ext uri="{0D108BD9-81ED-4DB2-BD59-A6C34878D82A}">
                    <a16:rowId xmlns:a16="http://schemas.microsoft.com/office/drawing/2014/main" val="2538240163"/>
                  </a:ext>
                </a:extLst>
              </a:tr>
            </a:tbl>
          </a:graphicData>
        </a:graphic>
      </p:graphicFrame>
      <p:graphicFrame>
        <p:nvGraphicFramePr>
          <p:cNvPr id="5" name="Table 4">
            <a:extLst>
              <a:ext uri="{FF2B5EF4-FFF2-40B4-BE49-F238E27FC236}">
                <a16:creationId xmlns:a16="http://schemas.microsoft.com/office/drawing/2014/main" id="{8603FF16-BE4C-44FB-F67C-9C113CEA962D}"/>
              </a:ext>
            </a:extLst>
          </p:cNvPr>
          <p:cNvGraphicFramePr>
            <a:graphicFrameLocks/>
          </p:cNvGraphicFramePr>
          <p:nvPr>
            <p:extLst>
              <p:ext uri="{D42A27DB-BD31-4B8C-83A1-F6EECF244321}">
                <p14:modId xmlns:p14="http://schemas.microsoft.com/office/powerpoint/2010/main" val="2258855985"/>
              </p:ext>
            </p:extLst>
          </p:nvPr>
        </p:nvGraphicFramePr>
        <p:xfrm>
          <a:off x="3834059" y="2114103"/>
          <a:ext cx="4031556" cy="1483360"/>
        </p:xfrm>
        <a:graphic>
          <a:graphicData uri="http://schemas.openxmlformats.org/drawingml/2006/table">
            <a:tbl>
              <a:tblPr firstRow="1" bandRow="1">
                <a:tableStyleId>{5C22544A-7EE6-4342-B048-85BDC9FD1C3A}</a:tableStyleId>
              </a:tblPr>
              <a:tblGrid>
                <a:gridCol w="2029694">
                  <a:extLst>
                    <a:ext uri="{9D8B030D-6E8A-4147-A177-3AD203B41FA5}">
                      <a16:colId xmlns:a16="http://schemas.microsoft.com/office/drawing/2014/main" val="537160004"/>
                    </a:ext>
                  </a:extLst>
                </a:gridCol>
                <a:gridCol w="2001862">
                  <a:extLst>
                    <a:ext uri="{9D8B030D-6E8A-4147-A177-3AD203B41FA5}">
                      <a16:colId xmlns:a16="http://schemas.microsoft.com/office/drawing/2014/main" val="3921249378"/>
                    </a:ext>
                  </a:extLst>
                </a:gridCol>
              </a:tblGrid>
              <a:tr h="370840">
                <a:tc>
                  <a:txBody>
                    <a:bodyPr/>
                    <a:lstStyle/>
                    <a:p>
                      <a:r>
                        <a:rPr lang="tr-TR" dirty="0"/>
                        <a:t>Sabit Maliyet</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10000</a:t>
                      </a:r>
                    </a:p>
                  </a:txBody>
                  <a:tcPr/>
                </a:tc>
                <a:tc>
                  <a:txBody>
                    <a:bodyPr/>
                    <a:lstStyle/>
                    <a:p>
                      <a:r>
                        <a:rPr lang="tr-TR" dirty="0"/>
                        <a:t>15000’e kadar</a:t>
                      </a:r>
                    </a:p>
                  </a:txBody>
                  <a:tcPr/>
                </a:tc>
                <a:extLst>
                  <a:ext uri="{0D108BD9-81ED-4DB2-BD59-A6C34878D82A}">
                    <a16:rowId xmlns:a16="http://schemas.microsoft.com/office/drawing/2014/main" val="2753420178"/>
                  </a:ext>
                </a:extLst>
              </a:tr>
              <a:tr h="370840">
                <a:tc>
                  <a:txBody>
                    <a:bodyPr/>
                    <a:lstStyle/>
                    <a:p>
                      <a:r>
                        <a:rPr lang="tr-TR" dirty="0"/>
                        <a:t>18000</a:t>
                      </a:r>
                    </a:p>
                  </a:txBody>
                  <a:tcPr/>
                </a:tc>
                <a:tc>
                  <a:txBody>
                    <a:bodyPr/>
                    <a:lstStyle/>
                    <a:p>
                      <a:r>
                        <a:rPr lang="tr-TR" dirty="0"/>
                        <a:t>15000 – 30000</a:t>
                      </a:r>
                    </a:p>
                  </a:txBody>
                  <a:tcPr/>
                </a:tc>
                <a:extLst>
                  <a:ext uri="{0D108BD9-81ED-4DB2-BD59-A6C34878D82A}">
                    <a16:rowId xmlns:a16="http://schemas.microsoft.com/office/drawing/2014/main" val="566984796"/>
                  </a:ext>
                </a:extLst>
              </a:tr>
              <a:tr h="370840">
                <a:tc>
                  <a:txBody>
                    <a:bodyPr/>
                    <a:lstStyle/>
                    <a:p>
                      <a:r>
                        <a:rPr lang="tr-TR" dirty="0"/>
                        <a:t>25000</a:t>
                      </a:r>
                    </a:p>
                  </a:txBody>
                  <a:tcPr/>
                </a:tc>
                <a:tc>
                  <a:txBody>
                    <a:bodyPr/>
                    <a:lstStyle/>
                    <a:p>
                      <a:r>
                        <a:rPr lang="tr-TR" dirty="0"/>
                        <a:t>30000 -60000</a:t>
                      </a:r>
                    </a:p>
                  </a:txBody>
                  <a:tcPr/>
                </a:tc>
                <a:extLst>
                  <a:ext uri="{0D108BD9-81ED-4DB2-BD59-A6C34878D82A}">
                    <a16:rowId xmlns:a16="http://schemas.microsoft.com/office/drawing/2014/main" val="2538240163"/>
                  </a:ext>
                </a:extLst>
              </a:tr>
            </a:tbl>
          </a:graphicData>
        </a:graphic>
      </p:graphicFrame>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A6A0202B-3736-40C9-0FCF-C117F6578010}"/>
                  </a:ext>
                </a:extLst>
              </p:cNvPr>
              <p:cNvSpPr txBox="1"/>
              <p:nvPr/>
            </p:nvSpPr>
            <p:spPr>
              <a:xfrm>
                <a:off x="1115616" y="4343707"/>
                <a:ext cx="6617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=11</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+14 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+9 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−18000 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−25000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dirty="0"/>
              </a:p>
            </p:txBody>
          </p:sp>
        </mc:Choice>
        <mc:Fallback xmlns="">
          <p:sp>
            <p:nvSpPr>
              <p:cNvPr id="6" name="TextBox 6">
                <a:extLst>
                  <a:ext uri="{FF2B5EF4-FFF2-40B4-BE49-F238E27FC236}">
                    <a16:creationId xmlns:a16="http://schemas.microsoft.com/office/drawing/2014/main" id="{A6A0202B-3736-40C9-0FCF-C117F6578010}"/>
                  </a:ext>
                </a:extLst>
              </p:cNvPr>
              <p:cNvSpPr txBox="1">
                <a:spLocks noRot="1" noChangeAspect="1" noMove="1" noResize="1" noEditPoints="1" noAdjustHandles="1" noChangeArrowheads="1" noChangeShapeType="1" noTextEdit="1"/>
              </p:cNvSpPr>
              <p:nvPr/>
            </p:nvSpPr>
            <p:spPr>
              <a:xfrm>
                <a:off x="1115616" y="4343707"/>
                <a:ext cx="6617324" cy="276999"/>
              </a:xfrm>
              <a:prstGeom prst="rect">
                <a:avLst/>
              </a:prstGeom>
              <a:blipFill>
                <a:blip r:embed="rId2"/>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FE36B53D-1FDD-E728-43B1-495CE9478FC0}"/>
                  </a:ext>
                </a:extLst>
              </p:cNvPr>
              <p:cNvSpPr txBox="1"/>
              <p:nvPr/>
            </p:nvSpPr>
            <p:spPr>
              <a:xfrm>
                <a:off x="2109914" y="4913017"/>
                <a:ext cx="5879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16 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+10 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≤15000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+30000 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+60000 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p>
            </p:txBody>
          </p:sp>
        </mc:Choice>
        <mc:Fallback xmlns="">
          <p:sp>
            <p:nvSpPr>
              <p:cNvPr id="7" name="TextBox 7">
                <a:extLst>
                  <a:ext uri="{FF2B5EF4-FFF2-40B4-BE49-F238E27FC236}">
                    <a16:creationId xmlns:a16="http://schemas.microsoft.com/office/drawing/2014/main" id="{FE36B53D-1FDD-E728-43B1-495CE9478FC0}"/>
                  </a:ext>
                </a:extLst>
              </p:cNvPr>
              <p:cNvSpPr txBox="1">
                <a:spLocks noRot="1" noChangeAspect="1" noMove="1" noResize="1" noEditPoints="1" noAdjustHandles="1" noChangeArrowheads="1" noChangeShapeType="1" noTextEdit="1"/>
              </p:cNvSpPr>
              <p:nvPr/>
            </p:nvSpPr>
            <p:spPr>
              <a:xfrm>
                <a:off x="2109914" y="4913017"/>
                <a:ext cx="5879558" cy="276999"/>
              </a:xfrm>
              <a:prstGeom prst="rect">
                <a:avLst/>
              </a:prstGeom>
              <a:blipFill>
                <a:blip r:embed="rId3"/>
                <a:stretch>
                  <a:fillRect l="-415"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29A40E0F-DCD9-080B-EE5F-BAC5C62EDA3A}"/>
                  </a:ext>
                </a:extLst>
              </p:cNvPr>
              <p:cNvSpPr txBox="1"/>
              <p:nvPr/>
            </p:nvSpPr>
            <p:spPr>
              <a:xfrm>
                <a:off x="3683773" y="5482327"/>
                <a:ext cx="1826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=1</m:t>
                      </m:r>
                    </m:oMath>
                  </m:oMathPara>
                </a14:m>
                <a:endParaRPr lang="tr-TR" dirty="0"/>
              </a:p>
            </p:txBody>
          </p:sp>
        </mc:Choice>
        <mc:Fallback xmlns="">
          <p:sp>
            <p:nvSpPr>
              <p:cNvPr id="8" name="TextBox 8">
                <a:extLst>
                  <a:ext uri="{FF2B5EF4-FFF2-40B4-BE49-F238E27FC236}">
                    <a16:creationId xmlns:a16="http://schemas.microsoft.com/office/drawing/2014/main" id="{29A40E0F-DCD9-080B-EE5F-BAC5C62EDA3A}"/>
                  </a:ext>
                </a:extLst>
              </p:cNvPr>
              <p:cNvSpPr txBox="1">
                <a:spLocks noRot="1" noChangeAspect="1" noMove="1" noResize="1" noEditPoints="1" noAdjustHandles="1" noChangeArrowheads="1" noChangeShapeType="1" noTextEdit="1"/>
              </p:cNvSpPr>
              <p:nvPr/>
            </p:nvSpPr>
            <p:spPr>
              <a:xfrm>
                <a:off x="3683773" y="5482327"/>
                <a:ext cx="1826590" cy="276999"/>
              </a:xfrm>
              <a:prstGeom prst="rect">
                <a:avLst/>
              </a:prstGeom>
              <a:blipFill>
                <a:blip r:embed="rId4"/>
                <a:stretch>
                  <a:fillRect l="-2667" r="-2667" b="-23913"/>
                </a:stretch>
              </a:blipFill>
            </p:spPr>
            <p:txBody>
              <a:bodyPr/>
              <a:lstStyle/>
              <a:p>
                <a:r>
                  <a:rPr lang="tr-TR">
                    <a:noFill/>
                  </a:rPr>
                  <a:t> </a:t>
                </a:r>
              </a:p>
            </p:txBody>
          </p:sp>
        </mc:Fallback>
      </mc:AlternateContent>
    </p:spTree>
    <p:extLst>
      <p:ext uri="{BB962C8B-B14F-4D97-AF65-F5344CB8AC3E}">
        <p14:creationId xmlns:p14="http://schemas.microsoft.com/office/powerpoint/2010/main" val="1894414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970E3060-6F6F-D3E1-CBA6-17046D1AA56E}"/>
              </a:ext>
            </a:extLst>
          </p:cNvPr>
          <p:cNvSpPr>
            <a:spLocks noGrp="1"/>
          </p:cNvSpPr>
          <p:nvPr>
            <p:ph type="ctrTitle"/>
          </p:nvPr>
        </p:nvSpPr>
        <p:spPr/>
        <p:txBody>
          <a:bodyPr/>
          <a:lstStyle/>
          <a:p>
            <a:r>
              <a:rPr lang="tr-TR"/>
              <a:t>G</a:t>
            </a:r>
            <a:r>
              <a:rPr lang="tr-TR">
                <a:solidFill>
                  <a:srgbClr val="EA6131"/>
                </a:solidFill>
              </a:rPr>
              <a:t>a</a:t>
            </a:r>
            <a:r>
              <a:rPr lang="tr-TR"/>
              <a:t>ndhi </a:t>
            </a:r>
            <a:r>
              <a:rPr lang="tr-TR">
                <a:solidFill>
                  <a:srgbClr val="EA6131"/>
                </a:solidFill>
              </a:rPr>
              <a:t>G</a:t>
            </a:r>
            <a:r>
              <a:rPr lang="tr-TR"/>
              <a:t>iyim</a:t>
            </a:r>
          </a:p>
        </p:txBody>
      </p:sp>
    </p:spTree>
    <p:extLst>
      <p:ext uri="{BB962C8B-B14F-4D97-AF65-F5344CB8AC3E}">
        <p14:creationId xmlns:p14="http://schemas.microsoft.com/office/powerpoint/2010/main" val="208583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9A7EB47-A90F-FC62-591C-27B2DAD85C2C}"/>
              </a:ext>
            </a:extLst>
          </p:cNvPr>
          <p:cNvSpPr>
            <a:spLocks noGrp="1"/>
          </p:cNvSpPr>
          <p:nvPr>
            <p:ph idx="1"/>
          </p:nvPr>
        </p:nvSpPr>
        <p:spPr/>
        <p:txBody>
          <a:bodyPr/>
          <a:lstStyle/>
          <a:p>
            <a:pPr>
              <a:buFont typeface="Arial" panose="020B0604020202020204" pitchFamily="34" charset="0"/>
              <a:buChar char="•"/>
            </a:pPr>
            <a:r>
              <a:rPr lang="tr-TR"/>
              <a:t>Gandhi giyim Sanayi üç çeşit giysi üretmektedir. : gömlek, şort ve pantolon. Her tür giysi farklı makinelerde üretilmektedir ve bunlar kiralanarak üretim yapılmaktadır: gömlek makineleri haftada 200 $; şort makineleri haftada 150 $; pantolon makineleri haftada 100 $. Her bir giysi tipinin üretimi için ayrıca tabloda gösterilen kumaş miktarı ve işçilik gerekir. </a:t>
            </a:r>
          </a:p>
          <a:p>
            <a:pPr>
              <a:buFont typeface="Arial" panose="020B0604020202020204" pitchFamily="34" charset="0"/>
              <a:buChar char="•"/>
            </a:pPr>
            <a:r>
              <a:rPr lang="tr-TR"/>
              <a:t>Her hafta 150 saatlik işçilik ve 160 metrekare kumaş kullanılabilir. Her bir giysi türü için değişken birim maliyet ve satış fiyatı ikinci tabloda gösterilmektedir. Çözümü Gandhi'nin haftalık kârını en üst düzeye çıkaracak bir TsP formüle edin.</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r>
              <a:rPr lang="tr-TR"/>
              <a:t>Kiralama Maliyeti: 200 y1 + 150 y2 + 100 y3</a:t>
            </a:r>
          </a:p>
          <a:p>
            <a:r>
              <a:rPr lang="tr-TR"/>
              <a:t>Kar: (12x1 + 8x2 + 15x3)- (6x1 + 4x2 + 8x3)-(200y1 + 150 y2 + 100y3)</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8040F34A-85BA-B5A0-B583-EE1DC5432648}"/>
              </a:ext>
            </a:extLst>
          </p:cNvPr>
          <p:cNvSpPr>
            <a:spLocks noGrp="1"/>
          </p:cNvSpPr>
          <p:nvPr>
            <p:ph type="title"/>
          </p:nvPr>
        </p:nvSpPr>
        <p:spPr/>
        <p:txBody>
          <a:bodyPr/>
          <a:lstStyle/>
          <a:p>
            <a:r>
              <a:rPr lang="tr-TR"/>
              <a:t>Gandhi giyim</a:t>
            </a:r>
          </a:p>
        </p:txBody>
      </p:sp>
      <p:graphicFrame>
        <p:nvGraphicFramePr>
          <p:cNvPr id="4" name="Table 4">
            <a:extLst>
              <a:ext uri="{FF2B5EF4-FFF2-40B4-BE49-F238E27FC236}">
                <a16:creationId xmlns:a16="http://schemas.microsoft.com/office/drawing/2014/main" id="{CC6C66DB-E72E-3B20-8818-30DCE4BCD545}"/>
              </a:ext>
            </a:extLst>
          </p:cNvPr>
          <p:cNvGraphicFramePr>
            <a:graphicFrameLocks/>
          </p:cNvGraphicFramePr>
          <p:nvPr>
            <p:extLst>
              <p:ext uri="{D42A27DB-BD31-4B8C-83A1-F6EECF244321}">
                <p14:modId xmlns:p14="http://schemas.microsoft.com/office/powerpoint/2010/main" val="445888625"/>
              </p:ext>
            </p:extLst>
          </p:nvPr>
        </p:nvGraphicFramePr>
        <p:xfrm>
          <a:off x="893401" y="3429000"/>
          <a:ext cx="3034729"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717868">
                  <a:extLst>
                    <a:ext uri="{9D8B030D-6E8A-4147-A177-3AD203B41FA5}">
                      <a16:colId xmlns:a16="http://schemas.microsoft.com/office/drawing/2014/main" val="3033342234"/>
                    </a:ext>
                  </a:extLst>
                </a:gridCol>
                <a:gridCol w="1265555">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İşçilik</a:t>
                      </a:r>
                    </a:p>
                  </a:txBody>
                  <a:tcPr/>
                </a:tc>
                <a:tc>
                  <a:txBody>
                    <a:bodyPr/>
                    <a:lstStyle/>
                    <a:p>
                      <a:r>
                        <a:rPr lang="tr-TR" dirty="0"/>
                        <a:t>Malzeme</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3</a:t>
                      </a:r>
                    </a:p>
                  </a:txBody>
                  <a:tcPr/>
                </a:tc>
                <a:tc>
                  <a:txBody>
                    <a:bodyPr/>
                    <a:lstStyle/>
                    <a:p>
                      <a:pPr algn="r"/>
                      <a:r>
                        <a:rPr lang="tr-TR" dirty="0"/>
                        <a:t>4</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2</a:t>
                      </a:r>
                    </a:p>
                  </a:txBody>
                  <a:tcPr/>
                </a:tc>
                <a:tc>
                  <a:txBody>
                    <a:bodyPr/>
                    <a:lstStyle/>
                    <a:p>
                      <a:pPr algn="r"/>
                      <a:r>
                        <a:rPr lang="tr-TR" dirty="0"/>
                        <a:t>3</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6</a:t>
                      </a:r>
                    </a:p>
                  </a:txBody>
                  <a:tcPr/>
                </a:tc>
                <a:tc>
                  <a:txBody>
                    <a:bodyPr/>
                    <a:lstStyle/>
                    <a:p>
                      <a:pPr algn="r"/>
                      <a:r>
                        <a:rPr lang="tr-TR" dirty="0"/>
                        <a:t>4</a:t>
                      </a:r>
                    </a:p>
                  </a:txBody>
                  <a:tcPr/>
                </a:tc>
                <a:extLst>
                  <a:ext uri="{0D108BD9-81ED-4DB2-BD59-A6C34878D82A}">
                    <a16:rowId xmlns:a16="http://schemas.microsoft.com/office/drawing/2014/main" val="1724496452"/>
                  </a:ext>
                </a:extLst>
              </a:tr>
            </a:tbl>
          </a:graphicData>
        </a:graphic>
      </p:graphicFrame>
      <p:graphicFrame>
        <p:nvGraphicFramePr>
          <p:cNvPr id="5" name="Table 4">
            <a:extLst>
              <a:ext uri="{FF2B5EF4-FFF2-40B4-BE49-F238E27FC236}">
                <a16:creationId xmlns:a16="http://schemas.microsoft.com/office/drawing/2014/main" id="{358FC87E-8909-EED3-0A75-F71953CE1D50}"/>
              </a:ext>
            </a:extLst>
          </p:cNvPr>
          <p:cNvGraphicFramePr>
            <a:graphicFrameLocks/>
          </p:cNvGraphicFramePr>
          <p:nvPr>
            <p:extLst>
              <p:ext uri="{D42A27DB-BD31-4B8C-83A1-F6EECF244321}">
                <p14:modId xmlns:p14="http://schemas.microsoft.com/office/powerpoint/2010/main" val="1139306405"/>
              </p:ext>
            </p:extLst>
          </p:nvPr>
        </p:nvGraphicFramePr>
        <p:xfrm>
          <a:off x="4427984" y="3429000"/>
          <a:ext cx="3783325"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1173607">
                  <a:extLst>
                    <a:ext uri="{9D8B030D-6E8A-4147-A177-3AD203B41FA5}">
                      <a16:colId xmlns:a16="http://schemas.microsoft.com/office/drawing/2014/main" val="3033342234"/>
                    </a:ext>
                  </a:extLst>
                </a:gridCol>
                <a:gridCol w="1558412">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Satış Fiyatı</a:t>
                      </a:r>
                    </a:p>
                  </a:txBody>
                  <a:tcPr/>
                </a:tc>
                <a:tc>
                  <a:txBody>
                    <a:bodyPr/>
                    <a:lstStyle/>
                    <a:p>
                      <a:r>
                        <a:rPr lang="tr-TR" dirty="0"/>
                        <a:t>Maliyet</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12</a:t>
                      </a:r>
                    </a:p>
                  </a:txBody>
                  <a:tcPr/>
                </a:tc>
                <a:tc>
                  <a:txBody>
                    <a:bodyPr/>
                    <a:lstStyle/>
                    <a:p>
                      <a:pPr algn="r"/>
                      <a:r>
                        <a:rPr lang="tr-TR" dirty="0"/>
                        <a:t>6</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8</a:t>
                      </a:r>
                    </a:p>
                  </a:txBody>
                  <a:tcPr/>
                </a:tc>
                <a:tc>
                  <a:txBody>
                    <a:bodyPr/>
                    <a:lstStyle/>
                    <a:p>
                      <a:pPr algn="r"/>
                      <a:r>
                        <a:rPr lang="tr-TR" dirty="0"/>
                        <a:t>4</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15</a:t>
                      </a:r>
                    </a:p>
                  </a:txBody>
                  <a:tcPr/>
                </a:tc>
                <a:tc>
                  <a:txBody>
                    <a:bodyPr/>
                    <a:lstStyle/>
                    <a:p>
                      <a:pPr algn="r"/>
                      <a:r>
                        <a:rPr lang="tr-TR" dirty="0"/>
                        <a:t>8</a:t>
                      </a:r>
                    </a:p>
                  </a:txBody>
                  <a:tcPr/>
                </a:tc>
                <a:extLst>
                  <a:ext uri="{0D108BD9-81ED-4DB2-BD59-A6C34878D82A}">
                    <a16:rowId xmlns:a16="http://schemas.microsoft.com/office/drawing/2014/main" val="1724496452"/>
                  </a:ext>
                </a:extLst>
              </a:tr>
            </a:tbl>
          </a:graphicData>
        </a:graphic>
      </p:graphicFrame>
    </p:spTree>
    <p:extLst>
      <p:ext uri="{BB962C8B-B14F-4D97-AF65-F5344CB8AC3E}">
        <p14:creationId xmlns:p14="http://schemas.microsoft.com/office/powerpoint/2010/main" val="1124445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8E989C-5C02-F64C-6F22-C54DF8823131}"/>
              </a:ext>
            </a:extLst>
          </p:cNvPr>
          <p:cNvSpPr>
            <a:spLocks noGrp="1"/>
          </p:cNvSpPr>
          <p:nvPr>
            <p:ph idx="1"/>
          </p:nvPr>
        </p:nvSpPr>
        <p:spPr/>
        <p:txBody>
          <a:bodyPr/>
          <a:lstStyle/>
          <a:p>
            <a:r>
              <a:rPr lang="tr-TR"/>
              <a:t>		3</a:t>
            </a:r>
            <a:r>
              <a:rPr lang="tr-TR" i="1"/>
              <a:t>x</a:t>
            </a:r>
            <a:r>
              <a:rPr lang="tr-TR"/>
              <a:t>1 + 2</a:t>
            </a:r>
            <a:r>
              <a:rPr lang="tr-TR" i="1"/>
              <a:t>x</a:t>
            </a:r>
            <a:r>
              <a:rPr lang="tr-TR"/>
              <a:t>2 + 6</a:t>
            </a:r>
            <a:r>
              <a:rPr lang="tr-TR" i="1"/>
              <a:t>x</a:t>
            </a:r>
            <a:r>
              <a:rPr lang="tr-TR"/>
              <a:t>3  ≤150 (İşçilik)</a:t>
            </a:r>
          </a:p>
          <a:p>
            <a:r>
              <a:rPr lang="tr-TR"/>
              <a:t>		4</a:t>
            </a:r>
            <a:r>
              <a:rPr lang="tr-TR" i="1"/>
              <a:t>x</a:t>
            </a:r>
            <a:r>
              <a:rPr lang="tr-TR"/>
              <a:t>1 + 3</a:t>
            </a:r>
            <a:r>
              <a:rPr lang="tr-TR" i="1"/>
              <a:t>x</a:t>
            </a:r>
            <a:r>
              <a:rPr lang="tr-TR"/>
              <a:t>2 + 4</a:t>
            </a:r>
            <a:r>
              <a:rPr lang="tr-TR" i="1"/>
              <a:t>x</a:t>
            </a:r>
            <a:r>
              <a:rPr lang="tr-TR"/>
              <a:t>3 ≤ 160 (Malzeme)</a:t>
            </a:r>
          </a:p>
          <a:p>
            <a:pPr marL="0" indent="0">
              <a:buNone/>
            </a:pPr>
            <a:r>
              <a:rPr lang="tr-TR"/>
              <a:t>Problemi çözdüğümüzde x1=30. x3=10 ve x2=y1=y2=y3=0 sonucuna ulaşılır. Bu sonuç anlamlı değildir. Çünkü matematiksel olarak y değişkenlerinin çözüme girmesini gerektiren bir durum yoktur. </a:t>
            </a:r>
          </a:p>
          <a:p>
            <a:endParaRPr lang="tr-TR"/>
          </a:p>
          <a:p>
            <a:r>
              <a:rPr lang="tr-TR"/>
              <a:t>X1’in üretilebileceği maksimum miktar 40. x2’nin 53 ve x3’ün 25’dir. </a:t>
            </a:r>
          </a:p>
          <a:p>
            <a:r>
              <a:rPr lang="tr-TR"/>
              <a:t>	X1 ≤ M y1</a:t>
            </a:r>
          </a:p>
          <a:p>
            <a:r>
              <a:rPr lang="tr-TR"/>
              <a:t>	X2 ≤ M y2</a:t>
            </a:r>
          </a:p>
          <a:p>
            <a:r>
              <a:rPr lang="tr-TR"/>
              <a:t>	X3 ≤ M y3</a:t>
            </a:r>
          </a:p>
          <a:p>
            <a:r>
              <a:rPr lang="tr-TR"/>
              <a:t>Bu durumda ;</a:t>
            </a:r>
          </a:p>
          <a:p>
            <a:pPr lvl="1"/>
            <a:r>
              <a:rPr lang="tr-TR"/>
              <a:t>X1 ≤ 40y1</a:t>
            </a:r>
          </a:p>
          <a:p>
            <a:pPr lvl="1"/>
            <a:r>
              <a:rPr lang="tr-TR"/>
              <a:t>X2 ≤ 53y2</a:t>
            </a:r>
          </a:p>
          <a:p>
            <a:pPr lvl="1"/>
            <a:r>
              <a:rPr lang="tr-TR"/>
              <a:t>X3 ≤ 25y3</a:t>
            </a:r>
          </a:p>
        </p:txBody>
      </p:sp>
      <p:sp>
        <p:nvSpPr>
          <p:cNvPr id="3" name="Başlık 2">
            <a:extLst>
              <a:ext uri="{FF2B5EF4-FFF2-40B4-BE49-F238E27FC236}">
                <a16:creationId xmlns:a16="http://schemas.microsoft.com/office/drawing/2014/main" id="{13E577DF-183B-5113-69DF-5F26173D97A1}"/>
              </a:ext>
            </a:extLst>
          </p:cNvPr>
          <p:cNvSpPr>
            <a:spLocks noGrp="1"/>
          </p:cNvSpPr>
          <p:nvPr>
            <p:ph type="title"/>
          </p:nvPr>
        </p:nvSpPr>
        <p:spPr/>
        <p:txBody>
          <a:bodyPr/>
          <a:lstStyle/>
          <a:p>
            <a:r>
              <a:rPr lang="tr-TR"/>
              <a:t>Gandhi giyim</a:t>
            </a:r>
          </a:p>
        </p:txBody>
      </p:sp>
      <p:sp>
        <p:nvSpPr>
          <p:cNvPr id="4" name="TextBox 3">
            <a:extLst>
              <a:ext uri="{FF2B5EF4-FFF2-40B4-BE49-F238E27FC236}">
                <a16:creationId xmlns:a16="http://schemas.microsoft.com/office/drawing/2014/main" id="{C4551DEC-1AFE-EABE-932E-1B3EBCBC4175}"/>
              </a:ext>
            </a:extLst>
          </p:cNvPr>
          <p:cNvSpPr txBox="1"/>
          <p:nvPr/>
        </p:nvSpPr>
        <p:spPr>
          <a:xfrm>
            <a:off x="4629989" y="3789040"/>
            <a:ext cx="1247457" cy="1200329"/>
          </a:xfrm>
          <a:prstGeom prst="rect">
            <a:avLst/>
          </a:prstGeom>
          <a:noFill/>
        </p:spPr>
        <p:txBody>
          <a:bodyPr wrap="none" rtlCol="0">
            <a:spAutoFit/>
          </a:bodyPr>
          <a:lstStyle/>
          <a:p>
            <a:r>
              <a:rPr lang="tr-TR" dirty="0"/>
              <a:t>X1 ≤ M y1</a:t>
            </a:r>
          </a:p>
          <a:p>
            <a:r>
              <a:rPr lang="tr-TR" dirty="0"/>
              <a:t>X2 ≤ M y2</a:t>
            </a:r>
          </a:p>
          <a:p>
            <a:r>
              <a:rPr lang="tr-TR" dirty="0"/>
              <a:t>X3 ≤ M y3</a:t>
            </a:r>
          </a:p>
          <a:p>
            <a:endParaRPr lang="tr-TR" dirty="0"/>
          </a:p>
        </p:txBody>
      </p:sp>
      <p:sp>
        <p:nvSpPr>
          <p:cNvPr id="5" name="Arrow: Right 4">
            <a:extLst>
              <a:ext uri="{FF2B5EF4-FFF2-40B4-BE49-F238E27FC236}">
                <a16:creationId xmlns:a16="http://schemas.microsoft.com/office/drawing/2014/main" id="{8E437B06-21B0-F4D1-7E3C-5B4946B8C301}"/>
              </a:ext>
            </a:extLst>
          </p:cNvPr>
          <p:cNvSpPr/>
          <p:nvPr/>
        </p:nvSpPr>
        <p:spPr>
          <a:xfrm>
            <a:off x="2906276" y="40507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veya</a:t>
            </a:r>
          </a:p>
        </p:txBody>
      </p:sp>
      <p:sp>
        <p:nvSpPr>
          <p:cNvPr id="6" name="Right Brace 5">
            <a:extLst>
              <a:ext uri="{FF2B5EF4-FFF2-40B4-BE49-F238E27FC236}">
                <a16:creationId xmlns:a16="http://schemas.microsoft.com/office/drawing/2014/main" id="{AED01F69-A387-26CB-A622-C413AC030842}"/>
              </a:ext>
            </a:extLst>
          </p:cNvPr>
          <p:cNvSpPr/>
          <p:nvPr/>
        </p:nvSpPr>
        <p:spPr>
          <a:xfrm>
            <a:off x="1979712" y="3284984"/>
            <a:ext cx="523056" cy="20162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7" name="TextBox 6">
            <a:extLst>
              <a:ext uri="{FF2B5EF4-FFF2-40B4-BE49-F238E27FC236}">
                <a16:creationId xmlns:a16="http://schemas.microsoft.com/office/drawing/2014/main" id="{720810D8-3EB8-92B9-7CAF-BC5EE17D67C4}"/>
              </a:ext>
            </a:extLst>
          </p:cNvPr>
          <p:cNvSpPr txBox="1"/>
          <p:nvPr/>
        </p:nvSpPr>
        <p:spPr>
          <a:xfrm flipH="1">
            <a:off x="4355976" y="4775957"/>
            <a:ext cx="3324225" cy="369332"/>
          </a:xfrm>
          <a:prstGeom prst="rect">
            <a:avLst/>
          </a:prstGeom>
          <a:noFill/>
        </p:spPr>
        <p:txBody>
          <a:bodyPr wrap="square" rtlCol="0">
            <a:spAutoFit/>
          </a:bodyPr>
          <a:lstStyle/>
          <a:p>
            <a:r>
              <a:rPr lang="tr-TR" dirty="0"/>
              <a:t>y1 + y2 + y3 ≤3</a:t>
            </a:r>
          </a:p>
        </p:txBody>
      </p:sp>
      <p:sp>
        <p:nvSpPr>
          <p:cNvPr id="8" name="Açıklama Balonu: Sol Ok 7">
            <a:extLst>
              <a:ext uri="{FF2B5EF4-FFF2-40B4-BE49-F238E27FC236}">
                <a16:creationId xmlns:a16="http://schemas.microsoft.com/office/drawing/2014/main" id="{1C56094A-50C0-122D-471C-CC8A9377F32F}"/>
              </a:ext>
            </a:extLst>
          </p:cNvPr>
          <p:cNvSpPr/>
          <p:nvPr/>
        </p:nvSpPr>
        <p:spPr>
          <a:xfrm>
            <a:off x="5938248" y="4712370"/>
            <a:ext cx="2799011" cy="49650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Her üç ürünü de üretebilirim. </a:t>
            </a:r>
          </a:p>
        </p:txBody>
      </p:sp>
    </p:spTree>
    <p:extLst>
      <p:ext uri="{BB962C8B-B14F-4D97-AF65-F5344CB8AC3E}">
        <p14:creationId xmlns:p14="http://schemas.microsoft.com/office/powerpoint/2010/main" val="4017274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2F849053-0F6C-B910-391A-C2D66C6F4AB4}"/>
              </a:ext>
            </a:extLst>
          </p:cNvPr>
          <p:cNvSpPr>
            <a:spLocks noGrp="1"/>
          </p:cNvSpPr>
          <p:nvPr>
            <p:ph type="ctrTitle"/>
          </p:nvPr>
        </p:nvSpPr>
        <p:spPr/>
        <p:txBody>
          <a:bodyPr/>
          <a:lstStyle/>
          <a:p>
            <a:r>
              <a:rPr lang="tr-TR">
                <a:solidFill>
                  <a:srgbClr val="EA6131"/>
                </a:solidFill>
              </a:rPr>
              <a:t>M</a:t>
            </a:r>
            <a:r>
              <a:rPr lang="tr-TR"/>
              <a:t>akine Se</a:t>
            </a:r>
            <a:r>
              <a:rPr lang="tr-TR">
                <a:solidFill>
                  <a:srgbClr val="EA6131"/>
                </a:solidFill>
              </a:rPr>
              <a:t>ç</a:t>
            </a:r>
            <a:r>
              <a:rPr lang="tr-TR"/>
              <a:t>im</a:t>
            </a:r>
          </a:p>
        </p:txBody>
      </p:sp>
    </p:spTree>
    <p:extLst>
      <p:ext uri="{BB962C8B-B14F-4D97-AF65-F5344CB8AC3E}">
        <p14:creationId xmlns:p14="http://schemas.microsoft.com/office/powerpoint/2010/main" val="3147669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30D307F-7D37-DB76-C620-8B6BAB5E6E32}"/>
                  </a:ext>
                </a:extLst>
              </p:cNvPr>
              <p:cNvSpPr>
                <a:spLocks noGrp="1"/>
              </p:cNvSpPr>
              <p:nvPr>
                <p:ph idx="1"/>
              </p:nvPr>
            </p:nvSpPr>
            <p:spPr>
              <a:xfrm>
                <a:off x="395536" y="1124744"/>
                <a:ext cx="8402525" cy="5241726"/>
              </a:xfrm>
            </p:spPr>
            <p:txBody>
              <a:bodyPr>
                <a:normAutofit fontScale="92500" lnSpcReduction="20000"/>
              </a:bodyPr>
              <a:lstStyle/>
              <a:p>
                <a:r>
                  <a:rPr lang="tr-TR"/>
                  <a:t>Bir firmanın 3 makinesi vardır. 8000 birimlik üretimi sabit hazırlık maliyetiyle ve değişken üretim maliyetiyle  yapacaktır. Gerekli bilgiler tabloda verilmiştir.  </a:t>
                </a:r>
              </a:p>
              <a:p>
                <a:endParaRPr lang="tr-TR"/>
              </a:p>
              <a:p>
                <a:endParaRPr lang="tr-TR"/>
              </a:p>
              <a:p>
                <a:endParaRPr lang="tr-TR"/>
              </a:p>
              <a:p>
                <a:endParaRPr lang="tr-TR"/>
              </a:p>
              <a:p>
                <a:endParaRPr lang="tr-TR"/>
              </a:p>
              <a:p>
                <a:endParaRPr lang="tr-TR"/>
              </a:p>
              <a:p>
                <a:endParaRPr lang="tr-TR"/>
              </a:p>
              <a:p>
                <a:endParaRPr lang="tr-TR"/>
              </a:p>
              <a:p>
                <a:endParaRPr lang="tr-TR"/>
              </a:p>
              <a:p>
                <a:r>
                  <a:rPr lang="tr-TR" dirty="0"/>
                  <a:t>Sabit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+7000 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+6000 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b="0" dirty="0"/>
              </a:p>
              <a:p>
                <a:r>
                  <a:rPr lang="tr-TR" dirty="0"/>
                  <a:t>Değişken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5</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r>
                        <a:rPr lang="tr-TR" b="0" i="1" smtClean="0">
                          <a:latin typeface="Cambria Math" panose="02040503050406030204" pitchFamily="18" charset="0"/>
                        </a:rPr>
                        <m:t>8</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3</m:t>
                          </m:r>
                        </m:sub>
                      </m:sSub>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 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+8</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rPr>
                        <m:t>+ </m:t>
                      </m:r>
                      <m:r>
                        <a:rPr lang="tr-TR" i="1">
                          <a:latin typeface="Cambria Math" panose="02040503050406030204" pitchFamily="18" charset="0"/>
                        </a:rPr>
                        <m:t>10000 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1</m:t>
                          </m:r>
                        </m:sub>
                      </m:sSub>
                      <m:r>
                        <a:rPr lang="tr-TR" i="1">
                          <a:latin typeface="Cambria Math" panose="02040503050406030204" pitchFamily="18" charset="0"/>
                        </a:rPr>
                        <m:t>+7000 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2</m:t>
                          </m:r>
                        </m:sub>
                      </m:sSub>
                      <m:r>
                        <a:rPr lang="tr-TR" i="1">
                          <a:latin typeface="Cambria Math" panose="02040503050406030204" pitchFamily="18" charset="0"/>
                        </a:rPr>
                        <m:t>+6000 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3</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8000</m:t>
                      </m:r>
                    </m:oMath>
                  </m:oMathPara>
                </a14:m>
                <a:endParaRPr lang="tr-TR" dirty="0"/>
              </a:p>
              <a:p>
                <a:pPr marL="0" indent="0">
                  <a:buNone/>
                </a:pPr>
                <a:endParaRPr lang="tr-TR" dirty="0"/>
              </a:p>
              <a:p>
                <a:pPr marL="2743200" lvl="6" indent="0">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6000</m:t>
                    </m:r>
                  </m:oMath>
                </a14:m>
                <a:r>
                  <a:rPr lang="tr-TR" b="0" dirty="0">
                    <a:ea typeface="Cambria Math" panose="02040503050406030204" pitchFamily="18" charset="0"/>
                  </a:rPr>
                  <a:t>y1</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r>
                      <a:rPr lang="tr-TR" i="1">
                        <a:latin typeface="Cambria Math" panose="02040503050406030204" pitchFamily="18" charset="0"/>
                        <a:ea typeface="Cambria Math" panose="02040503050406030204" pitchFamily="18" charset="0"/>
                      </a:rPr>
                      <m:t>000</m:t>
                    </m:r>
                  </m:oMath>
                </a14:m>
                <a:r>
                  <a:rPr lang="tr-TR" dirty="0"/>
                  <a:t>y2</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000</m:t>
                    </m:r>
                  </m:oMath>
                </a14:m>
                <a:r>
                  <a:rPr lang="tr-TR" dirty="0"/>
                  <a:t>y3</a:t>
                </a:r>
              </a:p>
              <a:p>
                <a:endParaRPr lang="tr-TR"/>
              </a:p>
              <a:p>
                <a:endParaRPr lang="tr-TR"/>
              </a:p>
            </p:txBody>
          </p:sp>
        </mc:Choice>
        <mc:Fallback xmlns="">
          <p:sp>
            <p:nvSpPr>
              <p:cNvPr id="2" name="İçerik Yer Tutucusu 1">
                <a:extLst>
                  <a:ext uri="{FF2B5EF4-FFF2-40B4-BE49-F238E27FC236}">
                    <a16:creationId xmlns:a16="http://schemas.microsoft.com/office/drawing/2014/main" id="{930D307F-7D37-DB76-C620-8B6BAB5E6E32}"/>
                  </a:ext>
                </a:extLst>
              </p:cNvPr>
              <p:cNvSpPr>
                <a:spLocks noGrp="1" noRot="1" noChangeAspect="1" noMove="1" noResize="1" noEditPoints="1" noAdjustHandles="1" noChangeArrowheads="1" noChangeShapeType="1" noTextEdit="1"/>
              </p:cNvSpPr>
              <p:nvPr>
                <p:ph idx="1"/>
              </p:nvPr>
            </p:nvSpPr>
            <p:spPr>
              <a:xfrm>
                <a:off x="395536" y="1124744"/>
                <a:ext cx="8402525" cy="5241726"/>
              </a:xfrm>
              <a:blipFill>
                <a:blip r:embed="rId2"/>
                <a:stretch>
                  <a:fillRect l="-290" t="-1048" b="-174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0061020-C68F-2C33-A889-D205FA3D26AD}"/>
              </a:ext>
            </a:extLst>
          </p:cNvPr>
          <p:cNvSpPr>
            <a:spLocks noGrp="1"/>
          </p:cNvSpPr>
          <p:nvPr>
            <p:ph type="title"/>
          </p:nvPr>
        </p:nvSpPr>
        <p:spPr/>
        <p:txBody>
          <a:bodyPr/>
          <a:lstStyle/>
          <a:p>
            <a:r>
              <a:rPr lang="tr-TR"/>
              <a:t>Makine</a:t>
            </a:r>
          </a:p>
        </p:txBody>
      </p:sp>
      <p:graphicFrame>
        <p:nvGraphicFramePr>
          <p:cNvPr id="4" name="Table 4">
            <a:extLst>
              <a:ext uri="{FF2B5EF4-FFF2-40B4-BE49-F238E27FC236}">
                <a16:creationId xmlns:a16="http://schemas.microsoft.com/office/drawing/2014/main" id="{232FF5E3-3744-0A4B-C4AD-53FE9AA2D21C}"/>
              </a:ext>
            </a:extLst>
          </p:cNvPr>
          <p:cNvGraphicFramePr>
            <a:graphicFrameLocks noGrp="1"/>
          </p:cNvGraphicFramePr>
          <p:nvPr>
            <p:extLst>
              <p:ext uri="{D42A27DB-BD31-4B8C-83A1-F6EECF244321}">
                <p14:modId xmlns:p14="http://schemas.microsoft.com/office/powerpoint/2010/main" val="2178761452"/>
              </p:ext>
            </p:extLst>
          </p:nvPr>
        </p:nvGraphicFramePr>
        <p:xfrm>
          <a:off x="442008" y="1969112"/>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49176885"/>
                    </a:ext>
                  </a:extLst>
                </a:gridCol>
                <a:gridCol w="2032000">
                  <a:extLst>
                    <a:ext uri="{9D8B030D-6E8A-4147-A177-3AD203B41FA5}">
                      <a16:colId xmlns:a16="http://schemas.microsoft.com/office/drawing/2014/main" val="1146849605"/>
                    </a:ext>
                  </a:extLst>
                </a:gridCol>
                <a:gridCol w="2032000">
                  <a:extLst>
                    <a:ext uri="{9D8B030D-6E8A-4147-A177-3AD203B41FA5}">
                      <a16:colId xmlns:a16="http://schemas.microsoft.com/office/drawing/2014/main" val="315002637"/>
                    </a:ext>
                  </a:extLst>
                </a:gridCol>
                <a:gridCol w="2032000">
                  <a:extLst>
                    <a:ext uri="{9D8B030D-6E8A-4147-A177-3AD203B41FA5}">
                      <a16:colId xmlns:a16="http://schemas.microsoft.com/office/drawing/2014/main" val="132032130"/>
                    </a:ext>
                  </a:extLst>
                </a:gridCol>
              </a:tblGrid>
              <a:tr h="370840">
                <a:tc>
                  <a:txBody>
                    <a:bodyPr/>
                    <a:lstStyle/>
                    <a:p>
                      <a:r>
                        <a:rPr lang="tr-TR" dirty="0"/>
                        <a:t>Makine </a:t>
                      </a:r>
                    </a:p>
                  </a:txBody>
                  <a:tcPr/>
                </a:tc>
                <a:tc>
                  <a:txBody>
                    <a:bodyPr/>
                    <a:lstStyle/>
                    <a:p>
                      <a:r>
                        <a:rPr lang="tr-TR" dirty="0"/>
                        <a:t>Hazırlık Maliyeti</a:t>
                      </a:r>
                    </a:p>
                  </a:txBody>
                  <a:tcPr/>
                </a:tc>
                <a:tc>
                  <a:txBody>
                    <a:bodyPr/>
                    <a:lstStyle/>
                    <a:p>
                      <a:r>
                        <a:rPr lang="tr-TR" dirty="0"/>
                        <a:t>Üretim maliyeti</a:t>
                      </a:r>
                    </a:p>
                  </a:txBody>
                  <a:tcPr/>
                </a:tc>
                <a:tc>
                  <a:txBody>
                    <a:bodyPr/>
                    <a:lstStyle/>
                    <a:p>
                      <a:r>
                        <a:rPr lang="tr-TR" dirty="0"/>
                        <a:t>Kapasite</a:t>
                      </a:r>
                    </a:p>
                  </a:txBody>
                  <a:tcPr/>
                </a:tc>
                <a:extLst>
                  <a:ext uri="{0D108BD9-81ED-4DB2-BD59-A6C34878D82A}">
                    <a16:rowId xmlns:a16="http://schemas.microsoft.com/office/drawing/2014/main" val="1574136576"/>
                  </a:ext>
                </a:extLst>
              </a:tr>
              <a:tr h="370840">
                <a:tc>
                  <a:txBody>
                    <a:bodyPr/>
                    <a:lstStyle/>
                    <a:p>
                      <a:r>
                        <a:rPr lang="tr-TR" dirty="0"/>
                        <a:t>1</a:t>
                      </a:r>
                    </a:p>
                  </a:txBody>
                  <a:tcPr/>
                </a:tc>
                <a:tc>
                  <a:txBody>
                    <a:bodyPr/>
                    <a:lstStyle/>
                    <a:p>
                      <a:r>
                        <a:rPr lang="tr-TR" dirty="0"/>
                        <a:t>10000</a:t>
                      </a:r>
                    </a:p>
                  </a:txBody>
                  <a:tcPr/>
                </a:tc>
                <a:tc>
                  <a:txBody>
                    <a:bodyPr/>
                    <a:lstStyle/>
                    <a:p>
                      <a:r>
                        <a:rPr lang="tr-TR" dirty="0"/>
                        <a:t>5</a:t>
                      </a:r>
                    </a:p>
                  </a:txBody>
                  <a:tcPr/>
                </a:tc>
                <a:tc>
                  <a:txBody>
                    <a:bodyPr/>
                    <a:lstStyle/>
                    <a:p>
                      <a:r>
                        <a:rPr lang="tr-TR" dirty="0"/>
                        <a:t>6000</a:t>
                      </a:r>
                    </a:p>
                  </a:txBody>
                  <a:tcPr/>
                </a:tc>
                <a:extLst>
                  <a:ext uri="{0D108BD9-81ED-4DB2-BD59-A6C34878D82A}">
                    <a16:rowId xmlns:a16="http://schemas.microsoft.com/office/drawing/2014/main" val="3012107972"/>
                  </a:ext>
                </a:extLst>
              </a:tr>
              <a:tr h="370840">
                <a:tc>
                  <a:txBody>
                    <a:bodyPr/>
                    <a:lstStyle/>
                    <a:p>
                      <a:r>
                        <a:rPr lang="tr-TR" dirty="0"/>
                        <a:t>2</a:t>
                      </a:r>
                    </a:p>
                  </a:txBody>
                  <a:tcPr/>
                </a:tc>
                <a:tc>
                  <a:txBody>
                    <a:bodyPr/>
                    <a:lstStyle/>
                    <a:p>
                      <a:r>
                        <a:rPr lang="tr-TR" dirty="0"/>
                        <a:t>7000</a:t>
                      </a:r>
                    </a:p>
                  </a:txBody>
                  <a:tcPr/>
                </a:tc>
                <a:tc>
                  <a:txBody>
                    <a:bodyPr/>
                    <a:lstStyle/>
                    <a:p>
                      <a:r>
                        <a:rPr lang="tr-TR" dirty="0"/>
                        <a:t>4</a:t>
                      </a:r>
                    </a:p>
                  </a:txBody>
                  <a:tcPr/>
                </a:tc>
                <a:tc>
                  <a:txBody>
                    <a:bodyPr/>
                    <a:lstStyle/>
                    <a:p>
                      <a:r>
                        <a:rPr lang="tr-TR" dirty="0"/>
                        <a:t>5000</a:t>
                      </a:r>
                    </a:p>
                  </a:txBody>
                  <a:tcPr/>
                </a:tc>
                <a:extLst>
                  <a:ext uri="{0D108BD9-81ED-4DB2-BD59-A6C34878D82A}">
                    <a16:rowId xmlns:a16="http://schemas.microsoft.com/office/drawing/2014/main" val="97246374"/>
                  </a:ext>
                </a:extLst>
              </a:tr>
              <a:tr h="370840">
                <a:tc>
                  <a:txBody>
                    <a:bodyPr/>
                    <a:lstStyle/>
                    <a:p>
                      <a:r>
                        <a:rPr lang="tr-TR" dirty="0"/>
                        <a:t>3</a:t>
                      </a:r>
                    </a:p>
                  </a:txBody>
                  <a:tcPr/>
                </a:tc>
                <a:tc>
                  <a:txBody>
                    <a:bodyPr/>
                    <a:lstStyle/>
                    <a:p>
                      <a:r>
                        <a:rPr lang="tr-TR" dirty="0"/>
                        <a:t>6000</a:t>
                      </a:r>
                    </a:p>
                  </a:txBody>
                  <a:tcPr/>
                </a:tc>
                <a:tc>
                  <a:txBody>
                    <a:bodyPr/>
                    <a:lstStyle/>
                    <a:p>
                      <a:r>
                        <a:rPr lang="tr-TR" dirty="0"/>
                        <a:t>8</a:t>
                      </a:r>
                    </a:p>
                  </a:txBody>
                  <a:tcPr/>
                </a:tc>
                <a:tc>
                  <a:txBody>
                    <a:bodyPr/>
                    <a:lstStyle/>
                    <a:p>
                      <a:r>
                        <a:rPr lang="tr-TR" dirty="0"/>
                        <a:t>4000</a:t>
                      </a:r>
                    </a:p>
                  </a:txBody>
                  <a:tcPr/>
                </a:tc>
                <a:extLst>
                  <a:ext uri="{0D108BD9-81ED-4DB2-BD59-A6C34878D82A}">
                    <a16:rowId xmlns:a16="http://schemas.microsoft.com/office/drawing/2014/main" val="1202106603"/>
                  </a:ext>
                </a:extLst>
              </a:tr>
            </a:tbl>
          </a:graphicData>
        </a:graphic>
      </p:graphicFrame>
    </p:spTree>
    <p:extLst>
      <p:ext uri="{BB962C8B-B14F-4D97-AF65-F5344CB8AC3E}">
        <p14:creationId xmlns:p14="http://schemas.microsoft.com/office/powerpoint/2010/main" val="207176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963FC39-B06D-7DCB-2D36-D9A0D4B29369}"/>
              </a:ext>
            </a:extLst>
          </p:cNvPr>
          <p:cNvSpPr>
            <a:spLocks noGrp="1"/>
          </p:cNvSpPr>
          <p:nvPr>
            <p:ph idx="1"/>
          </p:nvPr>
        </p:nvSpPr>
        <p:spPr/>
        <p:txBody>
          <a:bodyPr>
            <a:normAutofit lnSpcReduction="10000"/>
          </a:bodyPr>
          <a:lstStyle/>
          <a:p>
            <a:pPr>
              <a:buFont typeface="Arial" panose="020B0604020202020204" pitchFamily="34" charset="0"/>
              <a:buChar char="•"/>
            </a:pPr>
            <a:r>
              <a:rPr lang="tr-TR"/>
              <a:t>Dal ve Sınır algoritması (Branch &amp; Bound Algorithm) tamsayılı değişkenlerin değer aralıkları ile oluşturduğu bir ağaç yapısı üzerinde, optimalite şartını kontrol ederek, değişkenler için  tam sayılı değerler kombinasyonunu araştırır.</a:t>
            </a:r>
          </a:p>
          <a:p>
            <a:endParaRPr lang="tr-TR"/>
          </a:p>
          <a:p>
            <a:r>
              <a:rPr lang="tr-TR"/>
              <a:t>Algoritma Adımları</a:t>
            </a:r>
          </a:p>
          <a:p>
            <a:pPr>
              <a:buFont typeface="Arial" panose="020B0604020202020204" pitchFamily="34" charset="0"/>
              <a:buChar char="•"/>
            </a:pPr>
            <a:r>
              <a:rPr lang="tr-TR"/>
              <a:t>Tamsayılılık kısıtı olan değişkenler içerisinden virgülden sonraki parçası en yüksek olan değişken seçilir.</a:t>
            </a:r>
          </a:p>
          <a:p>
            <a:pPr>
              <a:buFont typeface="Arial" panose="020B0604020202020204" pitchFamily="34" charset="0"/>
              <a:buChar char="•"/>
            </a:pPr>
            <a:r>
              <a:rPr lang="tr-TR"/>
              <a:t>Sayısı için süreklilik aralığı dışarda kalacak şekilde alt ve üst sınır değerleri için kısıtlar tanımlanır. Böylece çözüm iki dala ayrılarak yürütülür. Örnek olarak; x=2.8 için kısıtlar x&lt;= 2 ve x&gt;=3 olarak tanımlanır.</a:t>
            </a:r>
          </a:p>
          <a:p>
            <a:pPr>
              <a:buFont typeface="Arial" panose="020B0604020202020204" pitchFamily="34" charset="0"/>
              <a:buChar char="•"/>
            </a:pPr>
            <a:r>
              <a:rPr lang="tr-TR"/>
              <a:t>Kısıtlar sırasıyla orijinal modele eklenir ve ayrı ayrı çözülür. Amaç değeri ve alt değer hesabı yapılır.  </a:t>
            </a:r>
          </a:p>
          <a:p>
            <a:pPr>
              <a:buFont typeface="Arial" panose="020B0604020202020204" pitchFamily="34" charset="0"/>
              <a:buChar char="•"/>
            </a:pPr>
            <a:r>
              <a:rPr lang="tr-TR"/>
              <a:t>Eğer her iki kısıt için de çözüm sağlanıyorsa. en uygun amaç değerini veren dal seçilir.</a:t>
            </a:r>
          </a:p>
          <a:p>
            <a:pPr>
              <a:buFont typeface="Arial" panose="020B0604020202020204" pitchFamily="34" charset="0"/>
              <a:buChar char="•"/>
            </a:pPr>
            <a:r>
              <a:rPr lang="tr-TR"/>
              <a:t>Eğer </a:t>
            </a:r>
          </a:p>
          <a:p>
            <a:pPr lvl="1">
              <a:buFont typeface="Arial" panose="020B0604020202020204" pitchFamily="34" charset="0"/>
              <a:buChar char="•"/>
            </a:pPr>
            <a:r>
              <a:rPr lang="tr-TR"/>
              <a:t>tüm tam sayı kısıtı olan değişkenler tamamlanmadıysa ilk adıma dönülür ve seçilen dala bir sonraki değişkenin kısıtları eklenerek çözüm ağacı genişletilerek devam edilir.</a:t>
            </a:r>
          </a:p>
          <a:p>
            <a:pPr lvl="1">
              <a:buFont typeface="Arial" panose="020B0604020202020204" pitchFamily="34" charset="0"/>
              <a:buChar char="•"/>
            </a:pPr>
            <a:r>
              <a:rPr lang="tr-TR"/>
              <a:t>Tüm değişkenler tam sayılı olarak hesaplandı ve alt sınır değeri amaç değerine eşitse algoritma sonlandırılır.</a:t>
            </a:r>
          </a:p>
          <a:p>
            <a:endParaRPr lang="tr-TR"/>
          </a:p>
        </p:txBody>
      </p:sp>
      <p:sp>
        <p:nvSpPr>
          <p:cNvPr id="3" name="Başlık 2">
            <a:extLst>
              <a:ext uri="{FF2B5EF4-FFF2-40B4-BE49-F238E27FC236}">
                <a16:creationId xmlns:a16="http://schemas.microsoft.com/office/drawing/2014/main" id="{14D91DD5-0816-5880-36D3-11A664B3B186}"/>
              </a:ext>
            </a:extLst>
          </p:cNvPr>
          <p:cNvSpPr>
            <a:spLocks noGrp="1"/>
          </p:cNvSpPr>
          <p:nvPr>
            <p:ph type="title"/>
          </p:nvPr>
        </p:nvSpPr>
        <p:spPr/>
        <p:txBody>
          <a:bodyPr/>
          <a:lstStyle/>
          <a:p>
            <a:r>
              <a:rPr lang="tr-TR"/>
              <a:t>Dal ve Sınır Algoritması</a:t>
            </a:r>
          </a:p>
        </p:txBody>
      </p:sp>
    </p:spTree>
    <p:extLst>
      <p:ext uri="{BB962C8B-B14F-4D97-AF65-F5344CB8AC3E}">
        <p14:creationId xmlns:p14="http://schemas.microsoft.com/office/powerpoint/2010/main" val="19385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47ABFE1-F34B-B366-CAA0-684C017BF31A}"/>
              </a:ext>
            </a:extLst>
          </p:cNvPr>
          <p:cNvSpPr>
            <a:spLocks noGrp="1"/>
          </p:cNvSpPr>
          <p:nvPr>
            <p:ph type="ctrTitle"/>
          </p:nvPr>
        </p:nvSpPr>
        <p:spPr/>
        <p:txBody>
          <a:bodyPr/>
          <a:lstStyle/>
          <a:p>
            <a:r>
              <a:rPr lang="tr-TR"/>
              <a:t>Ka</a:t>
            </a:r>
            <a:r>
              <a:rPr lang="tr-TR">
                <a:solidFill>
                  <a:srgbClr val="EA6131"/>
                </a:solidFill>
              </a:rPr>
              <a:t>s</a:t>
            </a:r>
            <a:r>
              <a:rPr lang="tr-TR"/>
              <a:t>a K</a:t>
            </a:r>
            <a:r>
              <a:rPr lang="tr-TR">
                <a:solidFill>
                  <a:srgbClr val="EA6131"/>
                </a:solidFill>
              </a:rPr>
              <a:t>i</a:t>
            </a:r>
            <a:r>
              <a:rPr lang="tr-TR"/>
              <a:t>ralama</a:t>
            </a:r>
          </a:p>
        </p:txBody>
      </p:sp>
    </p:spTree>
    <p:extLst>
      <p:ext uri="{BB962C8B-B14F-4D97-AF65-F5344CB8AC3E}">
        <p14:creationId xmlns:p14="http://schemas.microsoft.com/office/powerpoint/2010/main" val="1803654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AA0A877-D3EE-CB63-D8D2-0594D858B464}"/>
              </a:ext>
            </a:extLst>
          </p:cNvPr>
          <p:cNvSpPr>
            <a:spLocks noGrp="1"/>
          </p:cNvSpPr>
          <p:nvPr>
            <p:ph idx="1"/>
          </p:nvPr>
        </p:nvSpPr>
        <p:spPr/>
        <p:txBody>
          <a:bodyPr/>
          <a:lstStyle/>
          <a:p>
            <a:pPr>
              <a:buFont typeface="Arial" panose="020B0604020202020204" pitchFamily="34" charset="0"/>
              <a:buChar char="•"/>
            </a:pPr>
            <a:r>
              <a:rPr lang="tr-TR"/>
              <a:t>J. C. Nickles. ülkenin dört bölgesinden (Batı. Orta Batı. Doğu ve Güney) kredi kartı ödemeleri almaktadır. Her bir bölgeden müşterilerin gönderdiği ortalama günlük ödeme değeri şu şekildedir: Batı. 70.000 dolar; Orta Batı. 50.000 dolar; Doğu. 60.000 dolar; Güney. 40.000 dolar. Nickles. müşterilerin ödemelerini nereye postalayacağına karar vermelidir. Nickles bu gelirleri yatırım yaparak yıllık % 20 faiz kazanabildiğinden. ödemeleri olabildiğince çabuk almak istiyor. Nickles. dört farklı şehirde (Los Angeles. Chicago. New York ve Atlanta) ödemeleri işlemek (genellikle kilit kutuları olarak adlandırılır) için operasyonlar kurmayı düşünüyor. Bir çek temizlenene ve Nickles'in para yatırabileceği zamana kadar geçen ortalama gün sayısı. Tabloda gösterildiği gibi. ödemenin gönderildiği şehre bağlıdır. Örneğin. Batı'dan bir çek gönderiliyorsa Atlanta'ya gelince. Nickles'in çekle ilgilenmesi ortalama 8 gün sürer. Herhangi bir şehirde bir kasa çalıştırmanın yıllık maliyeti 50.000 $ 'dır. Nickles tarafından kaybedilen ilgi ve kasa işlemleri nedeniyle maliyetlerin toplamını en aza indirmek için kullanabileceğiniz bir IP oluşturun.</a:t>
            </a:r>
            <a:br>
              <a:rPr lang="tr-TR"/>
            </a:br>
            <a:endParaRPr lang="tr-TR"/>
          </a:p>
          <a:p>
            <a:pPr>
              <a:buFont typeface="Arial" panose="020B0604020202020204" pitchFamily="34" charset="0"/>
              <a:buChar char="•"/>
            </a:pPr>
            <a:r>
              <a:rPr lang="tr-TR"/>
              <a:t>Her bölgenin tüm parasını tek bir şehre göndermesi gerektiğini ve her bir kilit kutusunun işleyebileceği para miktarında bir sınır olmadığını varsayalım.</a:t>
            </a:r>
          </a:p>
          <a:p>
            <a:endParaRPr lang="tr-TR"/>
          </a:p>
        </p:txBody>
      </p:sp>
      <p:sp>
        <p:nvSpPr>
          <p:cNvPr id="3" name="Başlık 2">
            <a:extLst>
              <a:ext uri="{FF2B5EF4-FFF2-40B4-BE49-F238E27FC236}">
                <a16:creationId xmlns:a16="http://schemas.microsoft.com/office/drawing/2014/main" id="{33E19161-7EA4-43A4-C6D5-D1C1A0A648B5}"/>
              </a:ext>
            </a:extLst>
          </p:cNvPr>
          <p:cNvSpPr>
            <a:spLocks noGrp="1"/>
          </p:cNvSpPr>
          <p:nvPr>
            <p:ph type="title"/>
          </p:nvPr>
        </p:nvSpPr>
        <p:spPr/>
        <p:txBody>
          <a:bodyPr/>
          <a:lstStyle/>
          <a:p>
            <a:r>
              <a:rPr lang="tr-TR"/>
              <a:t>Kasa Kiralama</a:t>
            </a:r>
          </a:p>
        </p:txBody>
      </p:sp>
      <p:graphicFrame>
        <p:nvGraphicFramePr>
          <p:cNvPr id="4" name="Table 4">
            <a:extLst>
              <a:ext uri="{FF2B5EF4-FFF2-40B4-BE49-F238E27FC236}">
                <a16:creationId xmlns:a16="http://schemas.microsoft.com/office/drawing/2014/main" id="{F8EA15D6-F0FE-D5B2-9902-BC2498EB49E0}"/>
              </a:ext>
            </a:extLst>
          </p:cNvPr>
          <p:cNvGraphicFramePr>
            <a:graphicFrameLocks/>
          </p:cNvGraphicFramePr>
          <p:nvPr>
            <p:extLst>
              <p:ext uri="{D42A27DB-BD31-4B8C-83A1-F6EECF244321}">
                <p14:modId xmlns:p14="http://schemas.microsoft.com/office/powerpoint/2010/main" val="3002859230"/>
              </p:ext>
            </p:extLst>
          </p:nvPr>
        </p:nvGraphicFramePr>
        <p:xfrm>
          <a:off x="4025908" y="5229200"/>
          <a:ext cx="4816686" cy="1540751"/>
        </p:xfrm>
        <a:graphic>
          <a:graphicData uri="http://schemas.openxmlformats.org/drawingml/2006/table">
            <a:tbl>
              <a:tblPr firstRow="1" bandRow="1">
                <a:tableStyleId>{5C22544A-7EE6-4342-B048-85BDC9FD1C3A}</a:tableStyleId>
              </a:tblPr>
              <a:tblGrid>
                <a:gridCol w="1162114">
                  <a:extLst>
                    <a:ext uri="{9D8B030D-6E8A-4147-A177-3AD203B41FA5}">
                      <a16:colId xmlns:a16="http://schemas.microsoft.com/office/drawing/2014/main" val="2902321240"/>
                    </a:ext>
                  </a:extLst>
                </a:gridCol>
                <a:gridCol w="527368">
                  <a:extLst>
                    <a:ext uri="{9D8B030D-6E8A-4147-A177-3AD203B41FA5}">
                      <a16:colId xmlns:a16="http://schemas.microsoft.com/office/drawing/2014/main" val="984100034"/>
                    </a:ext>
                  </a:extLst>
                </a:gridCol>
                <a:gridCol w="1146493">
                  <a:extLst>
                    <a:ext uri="{9D8B030D-6E8A-4147-A177-3AD203B41FA5}">
                      <a16:colId xmlns:a16="http://schemas.microsoft.com/office/drawing/2014/main" val="2335857387"/>
                    </a:ext>
                  </a:extLst>
                </a:gridCol>
                <a:gridCol w="573405">
                  <a:extLst>
                    <a:ext uri="{9D8B030D-6E8A-4147-A177-3AD203B41FA5}">
                      <a16:colId xmlns:a16="http://schemas.microsoft.com/office/drawing/2014/main" val="2355360864"/>
                    </a:ext>
                  </a:extLst>
                </a:gridCol>
                <a:gridCol w="1407306">
                  <a:extLst>
                    <a:ext uri="{9D8B030D-6E8A-4147-A177-3AD203B41FA5}">
                      <a16:colId xmlns:a16="http://schemas.microsoft.com/office/drawing/2014/main" val="341856998"/>
                    </a:ext>
                  </a:extLst>
                </a:gridCol>
              </a:tblGrid>
              <a:tr h="350902">
                <a:tc>
                  <a:txBody>
                    <a:bodyPr/>
                    <a:lstStyle/>
                    <a:p>
                      <a:endParaRPr lang="tr-TR" sz="1200" dirty="0"/>
                    </a:p>
                  </a:txBody>
                  <a:tcPr/>
                </a:tc>
                <a:tc>
                  <a:txBody>
                    <a:bodyPr/>
                    <a:lstStyle/>
                    <a:p>
                      <a:r>
                        <a:rPr lang="tr-TR" sz="1200" dirty="0"/>
                        <a:t>LA</a:t>
                      </a:r>
                    </a:p>
                  </a:txBody>
                  <a:tcPr/>
                </a:tc>
                <a:tc>
                  <a:txBody>
                    <a:bodyPr/>
                    <a:lstStyle/>
                    <a:p>
                      <a:r>
                        <a:rPr lang="tr-TR" sz="1200" dirty="0"/>
                        <a:t>Chicago</a:t>
                      </a:r>
                    </a:p>
                  </a:txBody>
                  <a:tcPr/>
                </a:tc>
                <a:tc>
                  <a:txBody>
                    <a:bodyPr/>
                    <a:lstStyle/>
                    <a:p>
                      <a:r>
                        <a:rPr lang="tr-TR" sz="1200" dirty="0"/>
                        <a:t>NY</a:t>
                      </a:r>
                    </a:p>
                  </a:txBody>
                  <a:tcPr/>
                </a:tc>
                <a:tc>
                  <a:txBody>
                    <a:bodyPr/>
                    <a:lstStyle/>
                    <a:p>
                      <a:r>
                        <a:rPr lang="tr-TR" sz="1200" dirty="0"/>
                        <a:t>Atlanta</a:t>
                      </a:r>
                    </a:p>
                  </a:txBody>
                  <a:tcPr/>
                </a:tc>
                <a:extLst>
                  <a:ext uri="{0D108BD9-81ED-4DB2-BD59-A6C34878D82A}">
                    <a16:rowId xmlns:a16="http://schemas.microsoft.com/office/drawing/2014/main" val="3469861004"/>
                  </a:ext>
                </a:extLst>
              </a:tr>
              <a:tr h="259572">
                <a:tc>
                  <a:txBody>
                    <a:bodyPr/>
                    <a:lstStyle/>
                    <a:p>
                      <a:r>
                        <a:rPr lang="tr-TR" sz="1200" dirty="0"/>
                        <a:t>Batı</a:t>
                      </a:r>
                    </a:p>
                  </a:txBody>
                  <a:tcPr/>
                </a:tc>
                <a:tc>
                  <a:txBody>
                    <a:bodyPr/>
                    <a:lstStyle/>
                    <a:p>
                      <a:r>
                        <a:rPr lang="tr-TR" sz="1200" dirty="0"/>
                        <a:t>2</a:t>
                      </a:r>
                    </a:p>
                  </a:txBody>
                  <a:tcPr/>
                </a:tc>
                <a:tc>
                  <a:txBody>
                    <a:bodyPr/>
                    <a:lstStyle/>
                    <a:p>
                      <a:r>
                        <a:rPr lang="tr-TR" sz="1200" dirty="0"/>
                        <a:t>6</a:t>
                      </a:r>
                    </a:p>
                  </a:txBody>
                  <a:tcPr/>
                </a:tc>
                <a:tc>
                  <a:txBody>
                    <a:bodyPr/>
                    <a:lstStyle/>
                    <a:p>
                      <a:r>
                        <a:rPr lang="tr-TR" sz="1200" dirty="0"/>
                        <a:t>8</a:t>
                      </a:r>
                    </a:p>
                  </a:txBody>
                  <a:tcPr/>
                </a:tc>
                <a:tc>
                  <a:txBody>
                    <a:bodyPr/>
                    <a:lstStyle/>
                    <a:p>
                      <a:r>
                        <a:rPr lang="tr-TR" sz="1200" dirty="0"/>
                        <a:t>8</a:t>
                      </a:r>
                    </a:p>
                  </a:txBody>
                  <a:tcPr/>
                </a:tc>
                <a:extLst>
                  <a:ext uri="{0D108BD9-81ED-4DB2-BD59-A6C34878D82A}">
                    <a16:rowId xmlns:a16="http://schemas.microsoft.com/office/drawing/2014/main" val="869741577"/>
                  </a:ext>
                </a:extLst>
              </a:tr>
              <a:tr h="290307">
                <a:tc>
                  <a:txBody>
                    <a:bodyPr/>
                    <a:lstStyle/>
                    <a:p>
                      <a:r>
                        <a:rPr lang="tr-TR" sz="1200" dirty="0"/>
                        <a:t>Orta batı</a:t>
                      </a:r>
                    </a:p>
                  </a:txBody>
                  <a:tcPr/>
                </a:tc>
                <a:tc>
                  <a:txBody>
                    <a:bodyPr/>
                    <a:lstStyle/>
                    <a:p>
                      <a:r>
                        <a:rPr lang="tr-TR" sz="1200" dirty="0"/>
                        <a:t>6</a:t>
                      </a:r>
                    </a:p>
                  </a:txBody>
                  <a:tcPr/>
                </a:tc>
                <a:tc>
                  <a:txBody>
                    <a:bodyPr/>
                    <a:lstStyle/>
                    <a:p>
                      <a:r>
                        <a:rPr lang="tr-TR" sz="1200" dirty="0"/>
                        <a:t>2</a:t>
                      </a:r>
                    </a:p>
                  </a:txBody>
                  <a:tcPr/>
                </a:tc>
                <a:tc>
                  <a:txBody>
                    <a:bodyPr/>
                    <a:lstStyle/>
                    <a:p>
                      <a:r>
                        <a:rPr lang="tr-TR" sz="1200" dirty="0"/>
                        <a:t>5</a:t>
                      </a:r>
                    </a:p>
                  </a:txBody>
                  <a:tcPr/>
                </a:tc>
                <a:tc>
                  <a:txBody>
                    <a:bodyPr/>
                    <a:lstStyle/>
                    <a:p>
                      <a:r>
                        <a:rPr lang="tr-TR" sz="1200" dirty="0"/>
                        <a:t>5</a:t>
                      </a:r>
                    </a:p>
                  </a:txBody>
                  <a:tcPr/>
                </a:tc>
                <a:extLst>
                  <a:ext uri="{0D108BD9-81ED-4DB2-BD59-A6C34878D82A}">
                    <a16:rowId xmlns:a16="http://schemas.microsoft.com/office/drawing/2014/main" val="894355668"/>
                  </a:ext>
                </a:extLst>
              </a:tr>
              <a:tr h="259572">
                <a:tc>
                  <a:txBody>
                    <a:bodyPr/>
                    <a:lstStyle/>
                    <a:p>
                      <a:r>
                        <a:rPr lang="tr-TR" sz="1200" dirty="0"/>
                        <a:t>Doğu</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2</a:t>
                      </a:r>
                    </a:p>
                  </a:txBody>
                  <a:tcPr/>
                </a:tc>
                <a:tc>
                  <a:txBody>
                    <a:bodyPr/>
                    <a:lstStyle/>
                    <a:p>
                      <a:r>
                        <a:rPr lang="tr-TR" sz="1200" dirty="0"/>
                        <a:t>5</a:t>
                      </a:r>
                    </a:p>
                  </a:txBody>
                  <a:tcPr/>
                </a:tc>
                <a:extLst>
                  <a:ext uri="{0D108BD9-81ED-4DB2-BD59-A6C34878D82A}">
                    <a16:rowId xmlns:a16="http://schemas.microsoft.com/office/drawing/2014/main" val="880287348"/>
                  </a:ext>
                </a:extLst>
              </a:tr>
              <a:tr h="350902">
                <a:tc>
                  <a:txBody>
                    <a:bodyPr/>
                    <a:lstStyle/>
                    <a:p>
                      <a:r>
                        <a:rPr lang="tr-TR" sz="1200" dirty="0"/>
                        <a:t>Güney</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5</a:t>
                      </a:r>
                    </a:p>
                  </a:txBody>
                  <a:tcPr/>
                </a:tc>
                <a:tc>
                  <a:txBody>
                    <a:bodyPr/>
                    <a:lstStyle/>
                    <a:p>
                      <a:r>
                        <a:rPr lang="tr-TR" sz="1200" dirty="0"/>
                        <a:t>2</a:t>
                      </a:r>
                    </a:p>
                  </a:txBody>
                  <a:tcPr/>
                </a:tc>
                <a:extLst>
                  <a:ext uri="{0D108BD9-81ED-4DB2-BD59-A6C34878D82A}">
                    <a16:rowId xmlns:a16="http://schemas.microsoft.com/office/drawing/2014/main" val="186860108"/>
                  </a:ext>
                </a:extLst>
              </a:tr>
            </a:tbl>
          </a:graphicData>
        </a:graphic>
      </p:graphicFrame>
    </p:spTree>
    <p:extLst>
      <p:ext uri="{BB962C8B-B14F-4D97-AF65-F5344CB8AC3E}">
        <p14:creationId xmlns:p14="http://schemas.microsoft.com/office/powerpoint/2010/main" val="3554362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03D281A-F12E-E237-3B50-B2CE9AEA8599}"/>
              </a:ext>
            </a:extLst>
          </p:cNvPr>
          <p:cNvSpPr>
            <a:spLocks noGrp="1"/>
          </p:cNvSpPr>
          <p:nvPr>
            <p:ph idx="1"/>
          </p:nvPr>
        </p:nvSpPr>
        <p:spPr/>
        <p:txBody>
          <a:bodyPr/>
          <a:lstStyle/>
          <a:p>
            <a:r>
              <a:rPr lang="tr-TR"/>
              <a:t>Yj =1 eğer j şehrinde kasa kiralanmış ise. 0 kiralanmamışsa</a:t>
            </a:r>
          </a:p>
          <a:p>
            <a:r>
              <a:rPr lang="tr-TR"/>
              <a:t>Xij i bölgesi j şehrine çek gönderiyorsa 1 göndermiyorsa 0</a:t>
            </a:r>
          </a:p>
          <a:p>
            <a:r>
              <a:rPr lang="en-US"/>
              <a:t>Maliyetler</a:t>
            </a:r>
          </a:p>
          <a:p>
            <a:pPr lvl="1"/>
            <a:r>
              <a:rPr lang="en-US"/>
              <a:t>Batı bölgesinden 70000 $ para gelmektedir. NY’a ulaşması için geçen 8 günlük gecikme 8*70000*.2 = 112000 $’lık bir fırsat maliyeti demektir. </a:t>
            </a:r>
          </a:p>
          <a:p>
            <a:pPr lvl="1"/>
            <a:r>
              <a:rPr lang="en-US"/>
              <a:t>Hesaplamalar diğer şehirler ve bölgeler için de yapılır.</a:t>
            </a:r>
            <a:endParaRPr lang="tr-TR"/>
          </a:p>
          <a:p>
            <a:endParaRPr lang="tr-TR"/>
          </a:p>
          <a:p>
            <a:endParaRPr lang="tr-TR"/>
          </a:p>
          <a:p>
            <a:r>
              <a:rPr lang="en-US"/>
              <a:t>Min Z= </a:t>
            </a:r>
            <a:r>
              <a:rPr lang="tr-TR"/>
              <a:t>28</a:t>
            </a:r>
            <a:r>
              <a:rPr lang="tr-TR" i="1"/>
              <a:t>x</a:t>
            </a:r>
            <a:r>
              <a:rPr lang="tr-TR"/>
              <a:t>11 </a:t>
            </a:r>
            <a:r>
              <a:rPr lang="en-US"/>
              <a:t>+</a:t>
            </a:r>
            <a:r>
              <a:rPr lang="tr-TR"/>
              <a:t> 84</a:t>
            </a:r>
            <a:r>
              <a:rPr lang="tr-TR" i="1"/>
              <a:t>x</a:t>
            </a:r>
            <a:r>
              <a:rPr lang="tr-TR"/>
              <a:t>12 </a:t>
            </a:r>
            <a:r>
              <a:rPr lang="en-US"/>
              <a:t>+</a:t>
            </a:r>
            <a:r>
              <a:rPr lang="tr-TR"/>
              <a:t> 112</a:t>
            </a:r>
            <a:r>
              <a:rPr lang="tr-TR" i="1"/>
              <a:t>x</a:t>
            </a:r>
            <a:r>
              <a:rPr lang="tr-TR"/>
              <a:t>13 </a:t>
            </a:r>
            <a:r>
              <a:rPr lang="en-US"/>
              <a:t>+</a:t>
            </a:r>
            <a:r>
              <a:rPr lang="tr-TR"/>
              <a:t> 112</a:t>
            </a:r>
            <a:r>
              <a:rPr lang="tr-TR" i="1"/>
              <a:t>x</a:t>
            </a:r>
            <a:r>
              <a:rPr lang="tr-TR"/>
              <a:t>14</a:t>
            </a:r>
            <a:r>
              <a:rPr lang="en-US"/>
              <a:t> + </a:t>
            </a:r>
            <a:r>
              <a:rPr lang="pl-PL"/>
              <a:t>60</a:t>
            </a:r>
            <a:r>
              <a:rPr lang="pl-PL" i="1"/>
              <a:t>x</a:t>
            </a:r>
            <a:r>
              <a:rPr lang="pl-PL"/>
              <a:t>21 </a:t>
            </a:r>
            <a:r>
              <a:rPr lang="en-US"/>
              <a:t>+</a:t>
            </a:r>
            <a:r>
              <a:rPr lang="pl-PL"/>
              <a:t> 20</a:t>
            </a:r>
            <a:r>
              <a:rPr lang="pl-PL" i="1"/>
              <a:t>x</a:t>
            </a:r>
            <a:r>
              <a:rPr lang="pl-PL"/>
              <a:t>22 </a:t>
            </a:r>
            <a:r>
              <a:rPr lang="en-US"/>
              <a:t> + </a:t>
            </a:r>
            <a:r>
              <a:rPr lang="pl-PL"/>
              <a:t>50</a:t>
            </a:r>
            <a:r>
              <a:rPr lang="pl-PL" i="1"/>
              <a:t>x</a:t>
            </a:r>
            <a:r>
              <a:rPr lang="pl-PL"/>
              <a:t>23 </a:t>
            </a:r>
            <a:r>
              <a:rPr lang="en-US"/>
              <a:t>+</a:t>
            </a:r>
            <a:r>
              <a:rPr lang="pl-PL"/>
              <a:t> 50</a:t>
            </a:r>
            <a:r>
              <a:rPr lang="pl-PL" i="1"/>
              <a:t>x</a:t>
            </a:r>
            <a:r>
              <a:rPr lang="pl-PL"/>
              <a:t>24</a:t>
            </a:r>
            <a:r>
              <a:rPr lang="en-US"/>
              <a:t> + </a:t>
            </a:r>
            <a:r>
              <a:rPr lang="pl-PL"/>
              <a:t>96</a:t>
            </a:r>
            <a:r>
              <a:rPr lang="pl-PL" i="1"/>
              <a:t>x</a:t>
            </a:r>
            <a:r>
              <a:rPr lang="pl-PL"/>
              <a:t>31 </a:t>
            </a:r>
            <a:r>
              <a:rPr lang="en-US"/>
              <a:t>+</a:t>
            </a:r>
            <a:r>
              <a:rPr lang="pl-PL"/>
              <a:t> 60</a:t>
            </a:r>
            <a:r>
              <a:rPr lang="pl-PL" i="1"/>
              <a:t>x</a:t>
            </a:r>
            <a:r>
              <a:rPr lang="pl-PL"/>
              <a:t>32 </a:t>
            </a:r>
            <a:r>
              <a:rPr lang="en-US"/>
              <a:t>+</a:t>
            </a:r>
            <a:r>
              <a:rPr lang="pl-PL"/>
              <a:t> 24</a:t>
            </a:r>
            <a:r>
              <a:rPr lang="pl-PL" i="1"/>
              <a:t>x</a:t>
            </a:r>
            <a:r>
              <a:rPr lang="pl-PL"/>
              <a:t>33 </a:t>
            </a:r>
            <a:r>
              <a:rPr lang="en-US"/>
              <a:t>+</a:t>
            </a:r>
            <a:r>
              <a:rPr lang="pl-PL"/>
              <a:t> 60</a:t>
            </a:r>
            <a:r>
              <a:rPr lang="pl-PL" i="1"/>
              <a:t>x</a:t>
            </a:r>
            <a:r>
              <a:rPr lang="pl-PL"/>
              <a:t>34</a:t>
            </a:r>
            <a:r>
              <a:rPr lang="tr-TR"/>
              <a:t> </a:t>
            </a:r>
            <a:r>
              <a:rPr lang="en-US"/>
              <a:t>+ </a:t>
            </a:r>
            <a:r>
              <a:rPr lang="pl-PL"/>
              <a:t>64</a:t>
            </a:r>
            <a:r>
              <a:rPr lang="pl-PL" i="1"/>
              <a:t>x</a:t>
            </a:r>
            <a:r>
              <a:rPr lang="pl-PL"/>
              <a:t>41 </a:t>
            </a:r>
            <a:r>
              <a:rPr lang="en-US"/>
              <a:t>+</a:t>
            </a:r>
            <a:r>
              <a:rPr lang="pl-PL"/>
              <a:t> 40</a:t>
            </a:r>
            <a:r>
              <a:rPr lang="pl-PL" i="1"/>
              <a:t>x</a:t>
            </a:r>
            <a:r>
              <a:rPr lang="pl-PL"/>
              <a:t>42 </a:t>
            </a:r>
            <a:r>
              <a:rPr lang="en-US"/>
              <a:t>+</a:t>
            </a:r>
            <a:r>
              <a:rPr lang="pl-PL"/>
              <a:t> 40</a:t>
            </a:r>
            <a:r>
              <a:rPr lang="pl-PL" i="1"/>
              <a:t>x</a:t>
            </a:r>
            <a:r>
              <a:rPr lang="pl-PL"/>
              <a:t>43 </a:t>
            </a:r>
            <a:r>
              <a:rPr lang="en-US"/>
              <a:t>+</a:t>
            </a:r>
            <a:r>
              <a:rPr lang="pl-PL"/>
              <a:t> 16</a:t>
            </a:r>
            <a:r>
              <a:rPr lang="pl-PL" i="1"/>
              <a:t>x</a:t>
            </a:r>
            <a:r>
              <a:rPr lang="pl-PL"/>
              <a:t>44</a:t>
            </a:r>
            <a:r>
              <a:rPr lang="en-US"/>
              <a:t> + </a:t>
            </a:r>
            <a:r>
              <a:rPr lang="tr-TR"/>
              <a:t>50</a:t>
            </a:r>
            <a:r>
              <a:rPr lang="tr-TR" i="1"/>
              <a:t>y</a:t>
            </a:r>
            <a:r>
              <a:rPr lang="tr-TR"/>
              <a:t>1 </a:t>
            </a:r>
            <a:r>
              <a:rPr lang="en-US"/>
              <a:t>+</a:t>
            </a:r>
            <a:r>
              <a:rPr lang="tr-TR"/>
              <a:t> 50</a:t>
            </a:r>
            <a:r>
              <a:rPr lang="tr-TR" i="1"/>
              <a:t>y</a:t>
            </a:r>
            <a:r>
              <a:rPr lang="tr-TR"/>
              <a:t>2 </a:t>
            </a:r>
            <a:r>
              <a:rPr lang="en-US"/>
              <a:t>+</a:t>
            </a:r>
            <a:r>
              <a:rPr lang="tr-TR"/>
              <a:t> 50</a:t>
            </a:r>
            <a:r>
              <a:rPr lang="tr-TR" i="1"/>
              <a:t>y</a:t>
            </a:r>
            <a:r>
              <a:rPr lang="tr-TR"/>
              <a:t>3</a:t>
            </a:r>
            <a:r>
              <a:rPr lang="en-US"/>
              <a:t> +</a:t>
            </a:r>
            <a:r>
              <a:rPr lang="tr-TR"/>
              <a:t>  50</a:t>
            </a:r>
            <a:r>
              <a:rPr lang="tr-TR" i="1"/>
              <a:t>y</a:t>
            </a:r>
            <a:r>
              <a:rPr lang="tr-TR"/>
              <a:t>4</a:t>
            </a:r>
          </a:p>
          <a:p>
            <a:endParaRPr lang="tr-TR"/>
          </a:p>
          <a:p>
            <a:endParaRPr lang="tr-TR"/>
          </a:p>
          <a:p>
            <a:pPr marL="0" indent="0">
              <a:buNone/>
            </a:pPr>
            <a:r>
              <a:rPr lang="tr-TR" i="1"/>
              <a:t>x</a:t>
            </a:r>
            <a:r>
              <a:rPr lang="tr-TR"/>
              <a:t>11 </a:t>
            </a:r>
            <a:r>
              <a:rPr lang="en-US"/>
              <a:t>+</a:t>
            </a:r>
            <a:r>
              <a:rPr lang="tr-TR" i="1"/>
              <a:t>x</a:t>
            </a:r>
            <a:r>
              <a:rPr lang="tr-TR"/>
              <a:t>12 </a:t>
            </a:r>
            <a:r>
              <a:rPr lang="en-US"/>
              <a:t>+</a:t>
            </a:r>
            <a:r>
              <a:rPr lang="tr-TR" i="1"/>
              <a:t>x</a:t>
            </a:r>
            <a:r>
              <a:rPr lang="tr-TR"/>
              <a:t>13 </a:t>
            </a:r>
            <a:r>
              <a:rPr lang="en-US"/>
              <a:t>+</a:t>
            </a:r>
            <a:r>
              <a:rPr lang="tr-TR" i="1"/>
              <a:t>x</a:t>
            </a:r>
            <a:r>
              <a:rPr lang="tr-TR"/>
              <a:t>14 </a:t>
            </a:r>
            <a:r>
              <a:rPr lang="en-US"/>
              <a:t>=</a:t>
            </a:r>
            <a:r>
              <a:rPr lang="tr-TR"/>
              <a:t> 1 (</a:t>
            </a:r>
            <a:r>
              <a:rPr lang="en-US"/>
              <a:t>Batı Bölgesi bir şehre gönderecek</a:t>
            </a:r>
            <a:r>
              <a:rPr lang="tr-TR"/>
              <a:t>)</a:t>
            </a:r>
            <a:endParaRPr lang="tr-TR" b="1"/>
          </a:p>
          <a:p>
            <a:pPr marL="0" indent="0">
              <a:buNone/>
            </a:pPr>
            <a:r>
              <a:rPr lang="en-US" i="1"/>
              <a:t>x</a:t>
            </a:r>
            <a:r>
              <a:rPr lang="en-US"/>
              <a:t>21 +</a:t>
            </a:r>
            <a:r>
              <a:rPr lang="en-US" i="1"/>
              <a:t>x</a:t>
            </a:r>
            <a:r>
              <a:rPr lang="en-US"/>
              <a:t>22 +</a:t>
            </a:r>
            <a:r>
              <a:rPr lang="en-US" i="1"/>
              <a:t>x</a:t>
            </a:r>
            <a:r>
              <a:rPr lang="en-US"/>
              <a:t>23 +</a:t>
            </a:r>
            <a:r>
              <a:rPr lang="en-US" i="1"/>
              <a:t>x</a:t>
            </a:r>
            <a:r>
              <a:rPr lang="en-US"/>
              <a:t>24 =1 (Ortabati  Bölgesi bir şehre gönderecek)</a:t>
            </a:r>
            <a:endParaRPr lang="en-US" b="1"/>
          </a:p>
          <a:p>
            <a:pPr marL="0" indent="0">
              <a:buNone/>
            </a:pPr>
            <a:r>
              <a:rPr lang="en-US" i="1"/>
              <a:t>x</a:t>
            </a:r>
            <a:r>
              <a:rPr lang="en-US"/>
              <a:t>31 +</a:t>
            </a:r>
            <a:r>
              <a:rPr lang="en-US" i="1"/>
              <a:t>x</a:t>
            </a:r>
            <a:r>
              <a:rPr lang="en-US"/>
              <a:t>32 +</a:t>
            </a:r>
            <a:r>
              <a:rPr lang="en-US" i="1"/>
              <a:t>x</a:t>
            </a:r>
            <a:r>
              <a:rPr lang="en-US"/>
              <a:t>33 +</a:t>
            </a:r>
            <a:r>
              <a:rPr lang="en-US" i="1"/>
              <a:t>x</a:t>
            </a:r>
            <a:r>
              <a:rPr lang="en-US"/>
              <a:t>34 = 1 (Do</a:t>
            </a:r>
            <a:r>
              <a:rPr lang="tr-TR"/>
              <a:t>ğ</a:t>
            </a:r>
            <a:r>
              <a:rPr lang="en-US"/>
              <a:t>u  Bölgesi bir şehre gönderecek</a:t>
            </a:r>
            <a:r>
              <a:rPr lang="tr-TR"/>
              <a:t>)</a:t>
            </a:r>
            <a:endParaRPr lang="en-US" b="1"/>
          </a:p>
          <a:p>
            <a:pPr marL="0" indent="0">
              <a:buNone/>
            </a:pPr>
            <a:r>
              <a:rPr lang="en-US" i="1"/>
              <a:t>x</a:t>
            </a:r>
            <a:r>
              <a:rPr lang="en-US"/>
              <a:t>41 +</a:t>
            </a:r>
            <a:r>
              <a:rPr lang="en-US" i="1"/>
              <a:t>x</a:t>
            </a:r>
            <a:r>
              <a:rPr lang="en-US"/>
              <a:t>42 +</a:t>
            </a:r>
            <a:r>
              <a:rPr lang="en-US" i="1"/>
              <a:t>x</a:t>
            </a:r>
            <a:r>
              <a:rPr lang="en-US"/>
              <a:t>43 +</a:t>
            </a:r>
            <a:r>
              <a:rPr lang="en-US" i="1"/>
              <a:t>x</a:t>
            </a:r>
            <a:r>
              <a:rPr lang="en-US"/>
              <a:t>44 = 1 (G</a:t>
            </a:r>
            <a:r>
              <a:rPr lang="tr-TR"/>
              <a:t>üney </a:t>
            </a:r>
            <a:r>
              <a:rPr lang="en-US"/>
              <a:t> Bölgesi bir şehre gönderecek)</a:t>
            </a:r>
            <a:endParaRPr lang="tr-TR"/>
          </a:p>
          <a:p>
            <a:endParaRPr lang="tr-TR"/>
          </a:p>
        </p:txBody>
      </p:sp>
      <p:sp>
        <p:nvSpPr>
          <p:cNvPr id="3" name="Başlık 2">
            <a:extLst>
              <a:ext uri="{FF2B5EF4-FFF2-40B4-BE49-F238E27FC236}">
                <a16:creationId xmlns:a16="http://schemas.microsoft.com/office/drawing/2014/main" id="{FE280678-8DEC-7B28-F196-A1D2067C5636}"/>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796988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484E45-7A9F-E55D-897F-BBAD90FDDC4C}"/>
              </a:ext>
            </a:extLst>
          </p:cNvPr>
          <p:cNvSpPr>
            <a:spLocks noGrp="1"/>
          </p:cNvSpPr>
          <p:nvPr>
            <p:ph idx="1"/>
          </p:nvPr>
        </p:nvSpPr>
        <p:spPr/>
        <p:txBody>
          <a:bodyPr/>
          <a:lstStyle/>
          <a:p>
            <a:pPr marL="0" indent="0">
              <a:buNone/>
            </a:pPr>
            <a:r>
              <a:rPr lang="tr-TR" i="1"/>
              <a:t>x</a:t>
            </a:r>
            <a:r>
              <a:rPr lang="es-ES"/>
              <a:t>11</a:t>
            </a:r>
            <a:r>
              <a:rPr lang="tr-TR"/>
              <a:t>+</a:t>
            </a:r>
            <a:r>
              <a:rPr lang="es-ES"/>
              <a:t>  </a:t>
            </a:r>
            <a:r>
              <a:rPr lang="es-ES" i="1"/>
              <a:t>x</a:t>
            </a:r>
            <a:r>
              <a:rPr lang="es-ES"/>
              <a:t>21 </a:t>
            </a:r>
            <a:r>
              <a:rPr lang="tr-TR"/>
              <a:t>+</a:t>
            </a:r>
            <a:r>
              <a:rPr lang="es-ES"/>
              <a:t> </a:t>
            </a:r>
            <a:r>
              <a:rPr lang="es-ES" i="1"/>
              <a:t>x</a:t>
            </a:r>
            <a:r>
              <a:rPr lang="es-ES"/>
              <a:t>31 </a:t>
            </a:r>
            <a:r>
              <a:rPr lang="tr-TR"/>
              <a:t>+</a:t>
            </a:r>
            <a:r>
              <a:rPr lang="es-ES"/>
              <a:t> </a:t>
            </a:r>
            <a:r>
              <a:rPr lang="es-ES" i="1"/>
              <a:t>x</a:t>
            </a:r>
            <a:r>
              <a:rPr lang="es-ES"/>
              <a:t>41 </a:t>
            </a:r>
            <a:r>
              <a:rPr lang="tr-TR"/>
              <a:t>&lt;=</a:t>
            </a:r>
            <a:r>
              <a:rPr lang="es-ES"/>
              <a:t> 4</a:t>
            </a:r>
            <a:r>
              <a:rPr lang="es-ES" i="1"/>
              <a:t>y</a:t>
            </a:r>
            <a:r>
              <a:rPr lang="es-ES"/>
              <a:t>1 (L</a:t>
            </a:r>
            <a:r>
              <a:rPr lang="tr-TR"/>
              <a:t>A Kısıtı</a:t>
            </a:r>
            <a:r>
              <a:rPr lang="es-ES"/>
              <a:t>)</a:t>
            </a:r>
          </a:p>
          <a:p>
            <a:pPr marL="0" indent="0">
              <a:buNone/>
            </a:pPr>
            <a:r>
              <a:rPr lang="en-US" i="1"/>
              <a:t>x</a:t>
            </a:r>
            <a:r>
              <a:rPr lang="en-US"/>
              <a:t>12 </a:t>
            </a:r>
            <a:r>
              <a:rPr lang="tr-TR"/>
              <a:t>+</a:t>
            </a:r>
            <a:r>
              <a:rPr lang="en-US"/>
              <a:t> </a:t>
            </a:r>
            <a:r>
              <a:rPr lang="en-US" i="1"/>
              <a:t>x</a:t>
            </a:r>
            <a:r>
              <a:rPr lang="en-US"/>
              <a:t>22 </a:t>
            </a:r>
            <a:r>
              <a:rPr lang="tr-TR"/>
              <a:t>+</a:t>
            </a:r>
            <a:r>
              <a:rPr lang="en-US"/>
              <a:t> </a:t>
            </a:r>
            <a:r>
              <a:rPr lang="en-US" i="1"/>
              <a:t>x</a:t>
            </a:r>
            <a:r>
              <a:rPr lang="en-US"/>
              <a:t>32 </a:t>
            </a:r>
            <a:r>
              <a:rPr lang="tr-TR"/>
              <a:t>+</a:t>
            </a:r>
            <a:r>
              <a:rPr lang="en-US"/>
              <a:t> </a:t>
            </a:r>
            <a:r>
              <a:rPr lang="en-US" i="1"/>
              <a:t>x</a:t>
            </a:r>
            <a:r>
              <a:rPr lang="en-US"/>
              <a:t>42 </a:t>
            </a:r>
            <a:r>
              <a:rPr lang="tr-TR"/>
              <a:t>&lt;=</a:t>
            </a:r>
            <a:r>
              <a:rPr lang="en-US"/>
              <a:t> 4</a:t>
            </a:r>
            <a:r>
              <a:rPr lang="en-US" i="1"/>
              <a:t>y</a:t>
            </a:r>
            <a:r>
              <a:rPr lang="en-US"/>
              <a:t>2 (Chicago </a:t>
            </a:r>
            <a:r>
              <a:rPr lang="tr-TR"/>
              <a:t>Kısıtı</a:t>
            </a:r>
            <a:r>
              <a:rPr lang="en-US"/>
              <a:t>)</a:t>
            </a:r>
          </a:p>
          <a:p>
            <a:pPr marL="0" indent="0">
              <a:buNone/>
            </a:pPr>
            <a:r>
              <a:rPr lang="en-US" i="1"/>
              <a:t>x</a:t>
            </a:r>
            <a:r>
              <a:rPr lang="en-US"/>
              <a:t>13 </a:t>
            </a:r>
            <a:r>
              <a:rPr lang="tr-TR"/>
              <a:t>+</a:t>
            </a:r>
            <a:r>
              <a:rPr lang="en-US"/>
              <a:t> </a:t>
            </a:r>
            <a:r>
              <a:rPr lang="en-US" i="1"/>
              <a:t>x</a:t>
            </a:r>
            <a:r>
              <a:rPr lang="en-US"/>
              <a:t>23 </a:t>
            </a:r>
            <a:r>
              <a:rPr lang="tr-TR"/>
              <a:t>+</a:t>
            </a:r>
            <a:r>
              <a:rPr lang="en-US"/>
              <a:t> </a:t>
            </a:r>
            <a:r>
              <a:rPr lang="en-US" i="1"/>
              <a:t>x</a:t>
            </a:r>
            <a:r>
              <a:rPr lang="en-US"/>
              <a:t>33 </a:t>
            </a:r>
            <a:r>
              <a:rPr lang="tr-TR"/>
              <a:t>+</a:t>
            </a:r>
            <a:r>
              <a:rPr lang="en-US"/>
              <a:t> </a:t>
            </a:r>
            <a:r>
              <a:rPr lang="en-US" i="1"/>
              <a:t>x</a:t>
            </a:r>
            <a:r>
              <a:rPr lang="en-US"/>
              <a:t>43 </a:t>
            </a:r>
            <a:r>
              <a:rPr lang="tr-TR"/>
              <a:t>&lt;=</a:t>
            </a:r>
            <a:r>
              <a:rPr lang="en-US"/>
              <a:t> 4</a:t>
            </a:r>
            <a:r>
              <a:rPr lang="en-US" i="1"/>
              <a:t>y</a:t>
            </a:r>
            <a:r>
              <a:rPr lang="en-US"/>
              <a:t>3 (</a:t>
            </a:r>
            <a:r>
              <a:rPr lang="tr-TR"/>
              <a:t>NY Kısıtı</a:t>
            </a:r>
            <a:r>
              <a:rPr lang="en-US"/>
              <a:t>)</a:t>
            </a:r>
          </a:p>
          <a:p>
            <a:pPr marL="0" indent="0">
              <a:buNone/>
            </a:pPr>
            <a:r>
              <a:rPr lang="tr-TR" i="1"/>
              <a:t>x</a:t>
            </a:r>
            <a:r>
              <a:rPr lang="tr-TR"/>
              <a:t>14 + </a:t>
            </a:r>
            <a:r>
              <a:rPr lang="tr-TR" i="1"/>
              <a:t>x</a:t>
            </a:r>
            <a:r>
              <a:rPr lang="tr-TR"/>
              <a:t>24 + </a:t>
            </a:r>
            <a:r>
              <a:rPr lang="tr-TR" i="1"/>
              <a:t>x</a:t>
            </a:r>
            <a:r>
              <a:rPr lang="tr-TR"/>
              <a:t>34 + </a:t>
            </a:r>
            <a:r>
              <a:rPr lang="tr-TR" i="1"/>
              <a:t>x</a:t>
            </a:r>
            <a:r>
              <a:rPr lang="tr-TR"/>
              <a:t>44 &lt;= 4</a:t>
            </a:r>
            <a:r>
              <a:rPr lang="tr-TR" i="1"/>
              <a:t>y</a:t>
            </a:r>
            <a:r>
              <a:rPr lang="tr-TR"/>
              <a:t>4 (Atlanta Kısıtı)</a:t>
            </a:r>
          </a:p>
          <a:p>
            <a:pPr marL="0" indent="0">
              <a:buNone/>
            </a:pPr>
            <a:endParaRPr lang="tr-TR"/>
          </a:p>
          <a:p>
            <a:pPr marL="0" indent="0">
              <a:buNone/>
            </a:pPr>
            <a:r>
              <a:rPr lang="tr-TR"/>
              <a:t>Çözümde y1=y3=1 bulunur. LA ve NY kasa açılacaktır. </a:t>
            </a:r>
          </a:p>
        </p:txBody>
      </p:sp>
      <p:sp>
        <p:nvSpPr>
          <p:cNvPr id="3" name="Başlık 2">
            <a:extLst>
              <a:ext uri="{FF2B5EF4-FFF2-40B4-BE49-F238E27FC236}">
                <a16:creationId xmlns:a16="http://schemas.microsoft.com/office/drawing/2014/main" id="{E9576DE8-5F8F-9E74-1A71-C04A0865EC3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138586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35955CB-1255-E83C-8E6E-8982B90D4C83}"/>
              </a:ext>
            </a:extLst>
          </p:cNvPr>
          <p:cNvSpPr>
            <a:spLocks noGrp="1"/>
          </p:cNvSpPr>
          <p:nvPr>
            <p:ph type="ctrTitle"/>
          </p:nvPr>
        </p:nvSpPr>
        <p:spPr/>
        <p:txBody>
          <a:bodyPr/>
          <a:lstStyle/>
          <a:p>
            <a:r>
              <a:rPr lang="tr-TR"/>
              <a:t>E</a:t>
            </a:r>
            <a:r>
              <a:rPr lang="tr-TR">
                <a:solidFill>
                  <a:srgbClr val="EA6131"/>
                </a:solidFill>
              </a:rPr>
              <a:t>u</a:t>
            </a:r>
            <a:r>
              <a:rPr lang="tr-TR"/>
              <a:t>ing Pe</a:t>
            </a:r>
            <a:r>
              <a:rPr lang="tr-TR">
                <a:solidFill>
                  <a:srgbClr val="EA6131"/>
                </a:solidFill>
              </a:rPr>
              <a:t>t</a:t>
            </a:r>
            <a:r>
              <a:rPr lang="tr-TR"/>
              <a:t>rol</a:t>
            </a:r>
          </a:p>
        </p:txBody>
      </p:sp>
    </p:spTree>
    <p:extLst>
      <p:ext uri="{BB962C8B-B14F-4D97-AF65-F5344CB8AC3E}">
        <p14:creationId xmlns:p14="http://schemas.microsoft.com/office/powerpoint/2010/main" val="2949328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7A2FA47-014F-36F0-7567-63CE4C6AE147}"/>
                  </a:ext>
                </a:extLst>
              </p:cNvPr>
              <p:cNvSpPr>
                <a:spLocks noGrp="1"/>
              </p:cNvSpPr>
              <p:nvPr>
                <p:ph idx="1"/>
              </p:nvPr>
            </p:nvSpPr>
            <p:spPr/>
            <p:txBody>
              <a:bodyPr/>
              <a:lstStyle/>
              <a:p>
                <a:pPr>
                  <a:buFont typeface="Arial" panose="020B0604020202020204" pitchFamily="34" charset="0"/>
                  <a:buChar char="•"/>
                </a:pPr>
                <a:r>
                  <a:rPr lang="tr-TR">
                    <a:effectLst/>
                  </a:rPr>
                  <a:t>Euing Petrol, iki tür petrolden (Petrol 1 ve Petrol 2) iki tür benzin (Benz 1 ve Benz 2) üretir. Her galon Benz-1 en az % 50 petrol-1 içermeli ve her galon Benz-2 en az % 60 Petrol-1 içermelidir. Her galon Benz-1 12 kuruş'e satılabilir ve her galon Benz-2 14 kuruş'a satılabilir . Şu anda 500 galon Petrol 1 ve 1.000 galon Petrol 2 mevcuttur. Aşağıdaki fiyatlarla 1.500 galon Petrol-1 satın alınabilir: ilk 500 galon, galon başına 25 kuruş; sonraki 500 galon, galon başına 20 kuruş; sonraki 500 galon, galon başına 15 kuruş. Euing’in karını en üst düzeye çıkaracak bir tam sayılı programlama modeli oluşturun.</a:t>
                </a:r>
              </a:p>
              <a:p>
                <a:endParaRPr lang="tr-TR"/>
              </a:p>
              <a:p>
                <a:r>
                  <a:rPr lang="tr-TR">
                    <a:effectLst/>
                  </a:rPr>
                  <a:t>x: Petrol-1'den alınacak miktar</a:t>
                </a:r>
              </a:p>
              <a:p>
                <a:r>
                  <a:rPr lang="tr-TR">
                    <a:effectLst/>
                  </a:rPr>
                  <a:t>xij = Benz-j de kullanılan Petrol-i miktarı</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𝑐</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5</m:t>
                                    </m:r>
                                    <m:r>
                                      <a:rPr lang="tr-TR" b="0" i="1" smtClean="0">
                                        <a:latin typeface="Cambria Math" panose="02040503050406030204" pitchFamily="18" charset="0"/>
                                      </a:rPr>
                                      <m:t>𝑥</m:t>
                                    </m:r>
                                  </m:e>
                                  <m:e>
                                    <m:r>
                                      <a:rPr lang="tr-TR" b="0" i="1" smtClean="0">
                                        <a:latin typeface="Cambria Math" panose="02040503050406030204" pitchFamily="18" charset="0"/>
                                      </a:rPr>
                                      <m:t>0</m:t>
                                    </m:r>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 ≤500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0</m:t>
                                    </m:r>
                                    <m:r>
                                      <a:rPr lang="tr-TR" b="0" i="1" smtClean="0">
                                        <a:latin typeface="Cambria Math" panose="02040503050406030204" pitchFamily="18" charset="0"/>
                                      </a:rPr>
                                      <m:t>𝑥</m:t>
                                    </m:r>
                                    <m:r>
                                      <a:rPr lang="tr-TR" b="0" i="1" smtClean="0">
                                        <a:latin typeface="Cambria Math" panose="02040503050406030204" pitchFamily="18" charset="0"/>
                                      </a:rPr>
                                      <m:t>+2500</m:t>
                                    </m:r>
                                  </m:e>
                                  <m:e>
                                    <m:r>
                                      <a:rPr lang="tr-TR" b="0" i="1" smtClean="0">
                                        <a:latin typeface="Cambria Math" panose="02040503050406030204" pitchFamily="18" charset="0"/>
                                      </a:rPr>
                                      <m:t>500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≤1000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r>
                                      <a:rPr lang="tr-TR" b="0" i="1" smtClean="0">
                                        <a:latin typeface="Cambria Math" panose="02040503050406030204" pitchFamily="18" charset="0"/>
                                      </a:rPr>
                                      <m:t>5</m:t>
                                    </m:r>
                                    <m:r>
                                      <a:rPr lang="tr-TR" b="0" i="1" smtClean="0">
                                        <a:latin typeface="Cambria Math" panose="02040503050406030204" pitchFamily="18" charset="0"/>
                                      </a:rPr>
                                      <m:t>𝑥</m:t>
                                    </m:r>
                                    <m:r>
                                      <a:rPr lang="tr-TR" b="0" i="1" smtClean="0">
                                        <a:latin typeface="Cambria Math" panose="02040503050406030204" pitchFamily="18" charset="0"/>
                                      </a:rPr>
                                      <m:t>+7500</m:t>
                                    </m:r>
                                  </m:e>
                                  <m:e>
                                    <m:r>
                                      <a:rPr lang="tr-TR" b="0" i="1" smtClean="0">
                                        <a:latin typeface="Cambria Math" panose="02040503050406030204" pitchFamily="18" charset="0"/>
                                      </a:rPr>
                                      <m:t>1000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≤1500</m:t>
                                    </m:r>
                                  </m:e>
                                </m:mr>
                              </m:m>
                            </m:e>
                          </m:eqArr>
                        </m:e>
                      </m:d>
                    </m:oMath>
                  </m:oMathPara>
                </a14:m>
                <a:endParaRPr lang="tr-TR"/>
              </a:p>
            </p:txBody>
          </p:sp>
        </mc:Choice>
        <mc:Fallback xmlns="">
          <p:sp>
            <p:nvSpPr>
              <p:cNvPr id="2" name="İçerik Yer Tutucusu 1">
                <a:extLst>
                  <a:ext uri="{FF2B5EF4-FFF2-40B4-BE49-F238E27FC236}">
                    <a16:creationId xmlns:a16="http://schemas.microsoft.com/office/drawing/2014/main" id="{57A2FA47-014F-36F0-7567-63CE4C6AE147}"/>
                  </a:ext>
                </a:extLst>
              </p:cNvPr>
              <p:cNvSpPr>
                <a:spLocks noGrp="1" noRot="1" noChangeAspect="1" noMove="1" noResize="1" noEditPoints="1" noAdjustHandles="1" noChangeArrowheads="1" noChangeShapeType="1" noTextEdit="1"/>
              </p:cNvSpPr>
              <p:nvPr>
                <p:ph idx="1"/>
              </p:nvPr>
            </p:nvSpPr>
            <p:spPr>
              <a:blipFill>
                <a:blip r:embed="rId2"/>
                <a:stretch>
                  <a:fillRect l="-435" t="-37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763AEDE-B6AE-F0C3-5C3D-5729F5592393}"/>
              </a:ext>
            </a:extLst>
          </p:cNvPr>
          <p:cNvSpPr>
            <a:spLocks noGrp="1"/>
          </p:cNvSpPr>
          <p:nvPr>
            <p:ph type="title"/>
          </p:nvPr>
        </p:nvSpPr>
        <p:spPr/>
        <p:txBody>
          <a:bodyPr/>
          <a:lstStyle/>
          <a:p>
            <a:r>
              <a:rPr lang="tr-TR"/>
              <a:t>Euing Petrol</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FB8E1C3-9211-B0F7-A882-06EBEF417930}"/>
                  </a:ext>
                </a:extLst>
              </p:cNvPr>
              <p:cNvSpPr txBox="1"/>
              <p:nvPr/>
            </p:nvSpPr>
            <p:spPr>
              <a:xfrm>
                <a:off x="2339752" y="5517232"/>
                <a:ext cx="5400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b="0" i="1" smtClean="0">
                          <a:latin typeface="Cambria Math" panose="02040503050406030204" pitchFamily="18" charset="0"/>
                        </a:rPr>
                        <m:t> </m:t>
                      </m:r>
                      <m:r>
                        <a:rPr lang="tr-TR" i="1" smtClean="0">
                          <a:latin typeface="Cambria Math" panose="02040503050406030204" pitchFamily="18" charset="0"/>
                        </a:rPr>
                        <m:t>𝑍</m:t>
                      </m:r>
                      <m:r>
                        <a:rPr lang="tr-TR" i="0">
                          <a:latin typeface="Cambria Math" panose="02040503050406030204" pitchFamily="18" charset="0"/>
                        </a:rPr>
                        <m:t>=12</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21</m:t>
                              </m:r>
                            </m:sub>
                          </m:sSub>
                        </m:e>
                      </m:d>
                      <m:r>
                        <a:rPr lang="tr-TR" i="0">
                          <a:latin typeface="Cambria Math" panose="02040503050406030204" pitchFamily="18" charset="0"/>
                        </a:rPr>
                        <m:t>+14</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22</m:t>
                              </m:r>
                            </m:sub>
                          </m:sSub>
                        </m:e>
                      </m:d>
                      <m:r>
                        <a:rPr lang="tr-TR" i="0">
                          <a:latin typeface="Cambria Math" panose="02040503050406030204" pitchFamily="18" charset="0"/>
                        </a:rPr>
                        <m:t>−</m:t>
                      </m:r>
                      <m:r>
                        <a:rPr lang="tr-TR" i="1">
                          <a:latin typeface="Cambria Math" panose="02040503050406030204" pitchFamily="18" charset="0"/>
                        </a:rPr>
                        <m:t>𝑐</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oMath>
                  </m:oMathPara>
                </a14:m>
                <a:endParaRPr lang="tr-TR"/>
              </a:p>
            </p:txBody>
          </p:sp>
        </mc:Choice>
        <mc:Fallback xmlns="">
          <p:sp>
            <p:nvSpPr>
              <p:cNvPr id="5" name="Metin kutusu 4">
                <a:extLst>
                  <a:ext uri="{FF2B5EF4-FFF2-40B4-BE49-F238E27FC236}">
                    <a16:creationId xmlns:a16="http://schemas.microsoft.com/office/drawing/2014/main" id="{7FB8E1C3-9211-B0F7-A882-06EBEF417930}"/>
                  </a:ext>
                </a:extLst>
              </p:cNvPr>
              <p:cNvSpPr txBox="1">
                <a:spLocks noRot="1" noChangeAspect="1" noMove="1" noResize="1" noEditPoints="1" noAdjustHandles="1" noChangeArrowheads="1" noChangeShapeType="1" noTextEdit="1"/>
              </p:cNvSpPr>
              <p:nvPr/>
            </p:nvSpPr>
            <p:spPr>
              <a:xfrm>
                <a:off x="2339752" y="5517232"/>
                <a:ext cx="5400600" cy="369332"/>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612697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A5F747E-4FB2-EF57-DE25-809C957AC8C5}"/>
                  </a:ext>
                </a:extLst>
              </p:cNvPr>
              <p:cNvSpPr>
                <a:spLocks noGrp="1"/>
              </p:cNvSpPr>
              <p:nvPr>
                <p:ph idx="1"/>
              </p:nvPr>
            </p:nvSpPr>
            <p:spPr/>
            <p:txBody>
              <a:bodyPr/>
              <a:lstStyle/>
              <a:p>
                <a:r>
                  <a:rPr lang="tr-TR">
                    <a:effectLst/>
                  </a:rPr>
                  <a:t>Petrol-1'den kullanılabilecek maksimum miktar 500 + x kadardır.</a:t>
                </a:r>
              </a:p>
              <a:p>
                <a:pPr>
                  <a:lnSpc>
                    <a:spcPct val="100000"/>
                  </a:lnSpc>
                </a:pPr>
                <a:r>
                  <a:rPr lang="tr-TR">
                    <a:effectLst/>
                  </a:rPr>
                  <a:t>Petrol-2'den kullanılabilecek maksimum miktar 1000 galondur. </a:t>
                </a:r>
              </a:p>
              <a:p>
                <a:pPr>
                  <a:lnSpc>
                    <a:spcPct val="100000"/>
                  </a:lnSpc>
                </a:pPr>
                <a:r>
                  <a:rPr lang="tr-TR">
                    <a:effectLst/>
                  </a:rPr>
                  <a:t>Benz-1 için % 50 oranında karışım gerekmektedir.</a:t>
                </a:r>
              </a:p>
              <a:p>
                <a:pPr>
                  <a:lnSpc>
                    <a:spcPct val="100000"/>
                  </a:lnSpc>
                </a:pPr>
                <a:r>
                  <a:rPr lang="tr-TR">
                    <a:effectLst/>
                  </a:rPr>
                  <a:t>Benz-2 için %60 oranında Petrol-1 gerekmektedir. </a:t>
                </a:r>
              </a:p>
              <a:p>
                <a:r>
                  <a:rPr lang="tr-TR">
                    <a:effectLst/>
                  </a:rPr>
                  <a:t>Bu durumda kısıtlar;</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≤500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oMath>
                  </m:oMathPara>
                </a14:m>
                <a:endParaRPr lang="tr-TR" b="0">
                  <a:ea typeface="Cambria Math" panose="02040503050406030204" pitchFamily="18" charset="0"/>
                </a:endParaRPr>
              </a:p>
              <a:p>
                <a:endParaRPr lang="tr-T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22</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a:p>
              <a:p>
                <a:endParaRPr lang="tr-TR"/>
              </a:p>
            </p:txBody>
          </p:sp>
        </mc:Choice>
        <mc:Fallback xmlns="">
          <p:sp>
            <p:nvSpPr>
              <p:cNvPr id="2" name="İçerik Yer Tutucusu 1">
                <a:extLst>
                  <a:ext uri="{FF2B5EF4-FFF2-40B4-BE49-F238E27FC236}">
                    <a16:creationId xmlns:a16="http://schemas.microsoft.com/office/drawing/2014/main" id="{FA5F747E-4FB2-EF57-DE25-809C957AC8C5}"/>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E720C4-EEE6-5CD2-790B-E7B58B624371}"/>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9461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7056BE-5796-DDF2-081A-C59165400389}"/>
                  </a:ext>
                </a:extLst>
              </p:cNvPr>
              <p:cNvSpPr>
                <a:spLocks noGrp="1"/>
              </p:cNvSpPr>
              <p:nvPr>
                <p:ph idx="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ea typeface="Times New Roman" panose="02020603050405020304" pitchFamily="18" charset="0"/>
                        </a:rPr>
                        <m:t>𝑀𝑎𝑘𝑠</m:t>
                      </m:r>
                      <m:r>
                        <a:rPr lang="tr-TR" i="1" smtClean="0">
                          <a:effectLst/>
                          <a:latin typeface="Cambria Math" panose="02040503050406030204" pitchFamily="18" charset="0"/>
                          <a:ea typeface="Times New Roman" panose="02020603050405020304" pitchFamily="18" charset="0"/>
                        </a:rPr>
                        <m:t> </m:t>
                      </m:r>
                      <m:r>
                        <a:rPr lang="tr-TR" b="0" i="1" smtClean="0">
                          <a:effectLst/>
                          <a:latin typeface="Cambria Math" panose="02040503050406030204" pitchFamily="18" charset="0"/>
                          <a:ea typeface="Times New Roman" panose="02020603050405020304" pitchFamily="18" charset="0"/>
                        </a:rPr>
                        <m:t>𝑍</m:t>
                      </m:r>
                      <m:r>
                        <a:rPr lang="tr-TR" i="1">
                          <a:effectLst/>
                          <a:latin typeface="Cambria Math" panose="02040503050406030204" pitchFamily="18" charset="0"/>
                          <a:ea typeface="Times New Roman" panose="02020603050405020304" pitchFamily="18" charset="0"/>
                        </a:rPr>
                        <m:t>=12</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11</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21</m:t>
                              </m:r>
                            </m:sub>
                          </m:sSub>
                        </m:e>
                      </m:d>
                      <m:r>
                        <a:rPr lang="tr-TR" i="1">
                          <a:effectLst/>
                          <a:latin typeface="Cambria Math" panose="02040503050406030204" pitchFamily="18" charset="0"/>
                          <a:ea typeface="Times New Roman" panose="02020603050405020304" pitchFamily="18" charset="0"/>
                        </a:rPr>
                        <m:t>+14</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12</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22</m:t>
                              </m:r>
                            </m:sub>
                          </m:sSub>
                        </m:e>
                      </m:d>
                      <m:r>
                        <a:rPr lang="tr-TR" i="1">
                          <a:effectLst/>
                          <a:latin typeface="Cambria Math" panose="02040503050406030204" pitchFamily="18" charset="0"/>
                          <a:ea typeface="Times New Roman" panose="02020603050405020304" pitchFamily="18" charset="0"/>
                        </a:rPr>
                        <m:t>−25</m:t>
                      </m:r>
                      <m:r>
                        <a:rPr lang="tr-TR" i="1">
                          <a:effectLst/>
                          <a:latin typeface="Cambria Math" panose="02040503050406030204" pitchFamily="18" charset="0"/>
                          <a:ea typeface="Times New Roman" panose="02020603050405020304" pitchFamily="18" charset="0"/>
                        </a:rPr>
                        <m:t>𝑥𝑦</m:t>
                      </m:r>
                      <m:r>
                        <a:rPr lang="tr-TR" i="1">
                          <a:effectLst/>
                          <a:latin typeface="Cambria Math" panose="02040503050406030204" pitchFamily="18" charset="0"/>
                          <a:ea typeface="Times New Roman" panose="02020603050405020304" pitchFamily="18" charset="0"/>
                        </a:rPr>
                        <m:t>1 −(20(</m:t>
                      </m:r>
                      <m:r>
                        <a:rPr lang="tr-TR" i="1" smtClean="0">
                          <a:solidFill>
                            <a:srgbClr val="EA6131"/>
                          </a:solidFill>
                          <a:effectLst/>
                          <a:latin typeface="Cambria Math" panose="02040503050406030204" pitchFamily="18" charset="0"/>
                          <a:ea typeface="Times New Roman" panose="02020603050405020304" pitchFamily="18" charset="0"/>
                        </a:rPr>
                        <m:t>𝑥</m:t>
                      </m:r>
                      <m:r>
                        <a:rPr lang="tr-TR" i="1" smtClean="0">
                          <a:solidFill>
                            <a:srgbClr val="EA6131"/>
                          </a:solidFill>
                          <a:effectLst/>
                          <a:latin typeface="Cambria Math" panose="02040503050406030204" pitchFamily="18" charset="0"/>
                          <a:ea typeface="Times New Roman" panose="02020603050405020304" pitchFamily="18" charset="0"/>
                        </a:rPr>
                        <m:t>−500)+2500 +500 × 25)</m:t>
                      </m:r>
                      <m:r>
                        <a:rPr lang="tr-TR" i="1">
                          <a:effectLst/>
                          <a:latin typeface="Cambria Math" panose="02040503050406030204" pitchFamily="18" charset="0"/>
                          <a:ea typeface="Times New Roman" panose="02020603050405020304" pitchFamily="18" charset="0"/>
                        </a:rPr>
                        <m:t>𝑦</m:t>
                      </m:r>
                      <m:r>
                        <a:rPr lang="tr-TR" i="1" smtClean="0">
                          <a:effectLst/>
                          <a:latin typeface="Cambria Math" panose="02040503050406030204" pitchFamily="18" charset="0"/>
                          <a:ea typeface="Times New Roman" panose="02020603050405020304" pitchFamily="18" charset="0"/>
                        </a:rPr>
                        <m:t>2 </m:t>
                      </m:r>
                      <m:r>
                        <a:rPr lang="tr-TR" i="1">
                          <a:effectLst/>
                          <a:latin typeface="Cambria Math" panose="02040503050406030204" pitchFamily="18" charset="0"/>
                          <a:ea typeface="Times New Roman" panose="02020603050405020304" pitchFamily="18" charset="0"/>
                        </a:rPr>
                        <m:t>−</m:t>
                      </m:r>
                      <m:d>
                        <m:dPr>
                          <m:ctrlPr>
                            <a:rPr lang="tr-TR" i="1">
                              <a:effectLst/>
                              <a:latin typeface="Cambria Math" panose="02040503050406030204" pitchFamily="18" charset="0"/>
                              <a:ea typeface="Times New Roman" panose="02020603050405020304" pitchFamily="18" charset="0"/>
                            </a:rPr>
                          </m:ctrlPr>
                        </m:dPr>
                        <m:e>
                          <m:r>
                            <a:rPr lang="tr-TR" i="1" smtClean="0">
                              <a:solidFill>
                                <a:srgbClr val="EA6131"/>
                              </a:solidFill>
                              <a:effectLst/>
                              <a:latin typeface="Cambria Math" panose="02040503050406030204" pitchFamily="18" charset="0"/>
                              <a:ea typeface="Times New Roman" panose="02020603050405020304" pitchFamily="18" charset="0"/>
                            </a:rPr>
                            <m:t>15</m:t>
                          </m:r>
                          <m:d>
                            <m:dPr>
                              <m:ctrlPr>
                                <a:rPr lang="tr-TR" i="1">
                                  <a:solidFill>
                                    <a:srgbClr val="EA6131"/>
                                  </a:solidFill>
                                  <a:effectLst/>
                                  <a:latin typeface="Cambria Math" panose="02040503050406030204" pitchFamily="18" charset="0"/>
                                  <a:ea typeface="Times New Roman" panose="02020603050405020304" pitchFamily="18" charset="0"/>
                                </a:rPr>
                              </m:ctrlPr>
                            </m:dPr>
                            <m:e>
                              <m:r>
                                <a:rPr lang="tr-TR" i="1">
                                  <a:solidFill>
                                    <a:srgbClr val="EA6131"/>
                                  </a:solidFill>
                                  <a:effectLst/>
                                  <a:latin typeface="Cambria Math" panose="02040503050406030204" pitchFamily="18" charset="0"/>
                                  <a:ea typeface="Times New Roman" panose="02020603050405020304" pitchFamily="18" charset="0"/>
                                </a:rPr>
                                <m:t>𝑥</m:t>
                              </m:r>
                              <m:r>
                                <a:rPr lang="tr-TR" i="1">
                                  <a:solidFill>
                                    <a:srgbClr val="EA6131"/>
                                  </a:solidFill>
                                  <a:effectLst/>
                                  <a:latin typeface="Cambria Math" panose="02040503050406030204" pitchFamily="18" charset="0"/>
                                  <a:ea typeface="Times New Roman" panose="02020603050405020304" pitchFamily="18" charset="0"/>
                                </a:rPr>
                                <m:t>−1000</m:t>
                              </m:r>
                            </m:e>
                          </m:d>
                          <m:r>
                            <a:rPr lang="tr-TR" i="1" smtClean="0">
                              <a:solidFill>
                                <a:srgbClr val="EA6131"/>
                              </a:solidFill>
                              <a:effectLst/>
                              <a:latin typeface="Cambria Math" panose="02040503050406030204" pitchFamily="18" charset="0"/>
                              <a:ea typeface="Times New Roman" panose="02020603050405020304" pitchFamily="18" charset="0"/>
                            </a:rPr>
                            <m:t>+7500</m:t>
                          </m:r>
                          <m:r>
                            <a:rPr lang="tr-TR" i="1" smtClean="0">
                              <a:solidFill>
                                <a:schemeClr val="tx2">
                                  <a:lumMod val="60000"/>
                                  <a:lumOff val="40000"/>
                                </a:schemeClr>
                              </a:solidFill>
                              <a:effectLst/>
                              <a:latin typeface="Cambria Math" panose="02040503050406030204" pitchFamily="18" charset="0"/>
                              <a:ea typeface="Times New Roman" panose="02020603050405020304" pitchFamily="18" charset="0"/>
                            </a:rPr>
                            <m:t>+500</m:t>
                          </m:r>
                          <m:r>
                            <a:rPr lang="tr-TR">
                              <a:solidFill>
                                <a:schemeClr val="tx2">
                                  <a:lumMod val="60000"/>
                                  <a:lumOff val="40000"/>
                                </a:schemeClr>
                              </a:solidFill>
                              <a:effectLst/>
                              <a:latin typeface="Cambria Math" panose="02040503050406030204" pitchFamily="18" charset="0"/>
                              <a:ea typeface="Times New Roman" panose="02020603050405020304" pitchFamily="18" charset="0"/>
                            </a:rPr>
                            <m:t>×</m:t>
                          </m:r>
                          <m:r>
                            <a:rPr lang="tr-TR" i="1">
                              <a:solidFill>
                                <a:schemeClr val="tx2">
                                  <a:lumMod val="60000"/>
                                  <a:lumOff val="40000"/>
                                </a:schemeClr>
                              </a:solidFill>
                              <a:effectLst/>
                              <a:latin typeface="Cambria Math" panose="02040503050406030204" pitchFamily="18" charset="0"/>
                              <a:ea typeface="Times New Roman" panose="02020603050405020304" pitchFamily="18" charset="0"/>
                            </a:rPr>
                            <m:t>20+2500</m:t>
                          </m:r>
                          <m:r>
                            <a:rPr lang="tr-TR" i="1">
                              <a:effectLst/>
                              <a:latin typeface="Cambria Math" panose="02040503050406030204" pitchFamily="18" charset="0"/>
                              <a:ea typeface="Times New Roman" panose="02020603050405020304" pitchFamily="18" charset="0"/>
                            </a:rPr>
                            <m:t>+500</m:t>
                          </m:r>
                          <m:r>
                            <a:rPr lang="tr-TR">
                              <a:effectLst/>
                              <a:latin typeface="Cambria Math" panose="02040503050406030204" pitchFamily="18" charset="0"/>
                              <a:ea typeface="Times New Roman" panose="02020603050405020304" pitchFamily="18" charset="0"/>
                            </a:rPr>
                            <m:t>×</m:t>
                          </m:r>
                          <m:r>
                            <a:rPr lang="tr-TR" i="1">
                              <a:effectLst/>
                              <a:latin typeface="Cambria Math" panose="02040503050406030204" pitchFamily="18" charset="0"/>
                              <a:ea typeface="Times New Roman" panose="02020603050405020304" pitchFamily="18" charset="0"/>
                            </a:rPr>
                            <m:t>25</m:t>
                          </m:r>
                        </m:e>
                      </m:d>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𝑦</m:t>
                          </m:r>
                        </m:e>
                        <m:sub>
                          <m:r>
                            <a:rPr lang="tr-TR" i="1">
                              <a:effectLst/>
                              <a:latin typeface="Cambria Math" panose="02040503050406030204" pitchFamily="18" charset="0"/>
                              <a:ea typeface="Times New Roman" panose="02020603050405020304" pitchFamily="18" charset="0"/>
                            </a:rPr>
                            <m:t>3</m:t>
                          </m:r>
                        </m:sub>
                      </m:sSub>
                      <m:r>
                        <a:rPr lang="tr-TR" i="1">
                          <a:effectLst/>
                          <a:latin typeface="Cambria Math" panose="02040503050406030204" pitchFamily="18" charset="0"/>
                          <a:ea typeface="Times New Roman" panose="02020603050405020304" pitchFamily="18" charset="0"/>
                        </a:rPr>
                        <m:t>  </m:t>
                      </m:r>
                    </m:oMath>
                  </m:oMathPara>
                </a14:m>
                <a:endParaRPr lang="tr-TR">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r>
                        <a:rPr lang="tr-TR" sz="1800" i="1">
                          <a:effectLst/>
                          <a:latin typeface="Cambria Math" panose="02040503050406030204" pitchFamily="18" charset="0"/>
                          <a:ea typeface="Times New Roman" panose="02020603050405020304" pitchFamily="18" charset="0"/>
                        </a:rPr>
                        <m:t>𝑥</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oMath>
                  </m:oMathPara>
                </a14:m>
                <a:endParaRPr lang="tr-TR" sz="1800">
                  <a:effectLst/>
                  <a:latin typeface="Times New Roman" panose="02020603050405020304" pitchFamily="18" charset="0"/>
                  <a:ea typeface="Times New Roman" panose="02020603050405020304" pitchFamily="18" charset="0"/>
                </a:endParaRPr>
              </a:p>
              <a:p>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0.4</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i="1">
                          <a:effectLst/>
                          <a:latin typeface="Cambria Math" panose="02040503050406030204" pitchFamily="18" charset="0"/>
                          <a:ea typeface="Times New Roman" panose="02020603050405020304" pitchFamily="18" charset="0"/>
                        </a:rPr>
                        <m:t>−0.6</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501</m:t>
                      </m:r>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1001</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𝑥</m:t>
                      </m:r>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=1</m:t>
                      </m:r>
                    </m:oMath>
                  </m:oMathPara>
                </a14:m>
                <a:endParaRPr lang="tr-TR" sz="1800">
                  <a:effectLst/>
                  <a:latin typeface="Times New Roman" panose="02020603050405020304" pitchFamily="18" charset="0"/>
                  <a:ea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957056BE-5796-DDF2-081A-C5916540038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AED6014-2D98-8E32-7910-948241D39608}"/>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3789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9B9BEAF-2E34-AE3F-893B-0B2D77988276}"/>
                  </a:ext>
                </a:extLst>
              </p:cNvPr>
              <p:cNvSpPr>
                <a:spLocks noGrp="1"/>
              </p:cNvSpPr>
              <p:nvPr>
                <p:ph idx="1"/>
              </p:nvPr>
            </p:nvSpPr>
            <p:spPr>
              <a:xfrm>
                <a:off x="395536" y="1484784"/>
                <a:ext cx="8402525" cy="5256584"/>
              </a:xfrm>
            </p:spPr>
            <p:txBody>
              <a:bodyPr>
                <a:normAutofit fontScale="92500" lnSpcReduction="10000"/>
              </a:bodyPr>
              <a:lstStyle/>
              <a:p>
                <a:pPr>
                  <a:buFont typeface="Arial" panose="020B0604020202020204" pitchFamily="34" charset="0"/>
                  <a:buChar char="•"/>
                </a:pPr>
                <a:r>
                  <a:rPr lang="tr-TR">
                    <a:effectLst/>
                  </a:rPr>
                  <a:t>İki tip ürün üretmek için bir makine kullanılmaktadır. Makinenin günlük kapasitesi, en fazla 20 birim Ürün 1 ve 10 birim Ürün 2 üretebilmektedir. Alternatif olarak, makine günde en fazla 12 birim Ürün 1 ve 25 birim Ürün 2 üretecek şekilde ayarlanabilmektedir. Pazar analizi, iki ürün için günlük toplam maksimum talebin 35 birim olduğunu göstermektedir. İlgili iki ürün için birim karın 10 ₺ ve 12 ₺ olduğu düşünüldüğünde, iki makine ayarından hangisi seçilmelidir?</a:t>
                </a:r>
              </a:p>
              <a:p>
                <a:pPr>
                  <a:buFont typeface="Arial" panose="020B0604020202020204" pitchFamily="34" charset="0"/>
                  <a:buChar char="•"/>
                </a:pPr>
                <a:endParaRPr lang="tr-TR">
                  <a:effectLst/>
                </a:endParaRPr>
              </a:p>
              <a:p>
                <a:pPr marL="0" indent="0"/>
                <a14:m>
                  <m:oMathPara xmlns:m="http://schemas.openxmlformats.org/officeDocument/2006/math">
                    <m:oMathParaPr>
                      <m:jc m:val="centerGroup"/>
                    </m:oMathParaPr>
                    <m:oMath xmlns:m="http://schemas.openxmlformats.org/officeDocument/2006/math">
                      <m:r>
                        <a:rPr lang="tr-TR" ker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a:latin typeface="Cambria Math" panose="02040503050406030204" pitchFamily="18" charset="0"/>
                          <a:ea typeface="Times New Roman" panose="02020603050405020304" pitchFamily="18" charset="0"/>
                          <a:cs typeface="Times New Roman" panose="02020603050405020304" pitchFamily="18" charset="0"/>
                        </a:rPr>
                        <m:t> </m:t>
                      </m:r>
                      <m:r>
                        <a:rPr lang="tr-TR" kern="0">
                          <a:latin typeface="Cambria Math" panose="02040503050406030204" pitchFamily="18" charset="0"/>
                          <a:ea typeface="Times New Roman" panose="02020603050405020304" pitchFamily="18" charset="0"/>
                          <a:cs typeface="Times New Roman" panose="02020603050405020304" pitchFamily="18" charset="0"/>
                        </a:rPr>
                        <m:t>𝑍</m:t>
                      </m:r>
                      <m:r>
                        <a:rPr lang="tr-TR" ker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≤35</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20</m:t>
                              </m:r>
                            </m:e>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m:t>
                              </m:r>
                            </m:e>
                            <m:e>
                              <m:r>
                                <a:rPr lang="tr-TR" b="0" i="1" smtClean="0">
                                  <a:latin typeface="Cambria Math" panose="02040503050406030204" pitchFamily="18" charset="0"/>
                                  <a:ea typeface="Cambria Math" panose="02040503050406030204" pitchFamily="18" charset="0"/>
                                </a:rPr>
                                <m:t>𝑣𝑒𝑦𝑎</m:t>
                              </m:r>
                            </m:e>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1</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e>
                                </m:m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25</m:t>
                                    </m:r>
                                  </m:e>
                                </m:mr>
                              </m:m>
                            </m:e>
                          </m:eqArr>
                        </m:e>
                      </m:d>
                    </m:oMath>
                  </m:oMathPara>
                </a14:m>
                <a:endParaRPr lang="tr-TR"/>
              </a:p>
              <a:p>
                <a:pPr>
                  <a:buFont typeface="Arial" panose="020B0604020202020204" pitchFamily="34" charset="0"/>
                  <a:buChar char="•"/>
                </a:pPr>
                <a:r>
                  <a:rPr lang="tr-TR">
                    <a:effectLst/>
                  </a:rPr>
                  <a:t>İfade aşağıdaki gibi yazılır.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E9B9BEAF-2E34-AE3F-893B-0B2D77988276}"/>
                  </a:ext>
                </a:extLst>
              </p:cNvPr>
              <p:cNvSpPr>
                <a:spLocks noGrp="1" noRot="1" noChangeAspect="1" noMove="1" noResize="1" noEditPoints="1" noAdjustHandles="1" noChangeArrowheads="1" noChangeShapeType="1" noTextEdit="1"/>
              </p:cNvSpPr>
              <p:nvPr>
                <p:ph idx="1"/>
              </p:nvPr>
            </p:nvSpPr>
            <p:spPr>
              <a:xfrm>
                <a:off x="395536" y="1484784"/>
                <a:ext cx="8402525" cy="5256584"/>
              </a:xfrm>
              <a:blipFill>
                <a:blip r:embed="rId2"/>
                <a:stretch>
                  <a:fillRect l="-218" t="-696"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EF4B891-6400-9B10-D444-749BF897E0A9}"/>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869742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ABA4BB0-1205-63B9-DCB0-35DCDC791E59}"/>
                  </a:ext>
                </a:extLst>
              </p:cNvPr>
              <p:cNvSpPr>
                <a:spLocks noGrp="1"/>
              </p:cNvSpPr>
              <p:nvPr>
                <p:ph idx="1"/>
              </p:nvPr>
            </p:nvSpPr>
            <p:spPr/>
            <p:txBody>
              <a:bodyPr/>
              <a:lstStyle/>
              <a:p>
                <a:r>
                  <a:rPr lang="tr-TR"/>
                  <a:t>Varsayalım ki, makinelere ayar yapmanın toplam 150 ₺ bir maliyeti var. Amaç denklemi nasıl olur;</a:t>
                </a:r>
              </a:p>
              <a:p>
                <a:endParaRPr lang="tr-TR"/>
              </a:p>
              <a:p>
                <a:pPr/>
                <a14:m>
                  <m:oMathPara xmlns:m="http://schemas.openxmlformats.org/officeDocument/2006/math">
                    <m:oMathParaPr>
                      <m:jc m:val="centerGroup"/>
                    </m:oMathParaPr>
                    <m:oMath xmlns:m="http://schemas.openxmlformats.org/officeDocument/2006/math">
                      <m:r>
                        <a:rPr lang="tr-TR" kern="0" smtClea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 </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𝑍</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−150</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𝑦</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endParaRPr lang="tr-TR"/>
              </a:p>
              <a:p>
                <a:endParaRPr lang="tr-TR"/>
              </a:p>
            </p:txBody>
          </p:sp>
        </mc:Choice>
        <mc:Fallback xmlns="">
          <p:sp>
            <p:nvSpPr>
              <p:cNvPr id="2" name="İçerik Yer Tutucusu 1">
                <a:extLst>
                  <a:ext uri="{FF2B5EF4-FFF2-40B4-BE49-F238E27FC236}">
                    <a16:creationId xmlns:a16="http://schemas.microsoft.com/office/drawing/2014/main" id="{1ABA4BB0-1205-63B9-DCB0-35DCDC791E59}"/>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4E81DD1-C2BD-C17E-F6C3-9B023FF66FAF}"/>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212077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9814465-04CA-D12A-FDEB-ECEF2FAF0B00}"/>
              </a:ext>
            </a:extLst>
          </p:cNvPr>
          <p:cNvSpPr>
            <a:spLocks noGrp="1"/>
          </p:cNvSpPr>
          <p:nvPr>
            <p:ph idx="1"/>
          </p:nvPr>
        </p:nvSpPr>
        <p:spPr/>
        <p:txBody>
          <a:bodyPr/>
          <a:lstStyle/>
          <a:p>
            <a:r>
              <a:rPr lang="tr-TR"/>
              <a:t>Modelin çözümünden;</a:t>
            </a:r>
          </a:p>
          <a:p>
            <a:pPr marL="0" indent="0"/>
            <a:r>
              <a:rPr lang="tr-TR"/>
              <a:t>x1=2.44; x2=3.26 ve Z= 14.66 bulunur.</a:t>
            </a:r>
          </a:p>
          <a:p>
            <a:pPr marL="0" indent="0"/>
            <a:endParaRPr lang="tr-TR"/>
          </a:p>
          <a:p>
            <a:pPr marL="0" indent="0"/>
            <a:r>
              <a:rPr lang="tr-TR"/>
              <a:t>0.44 &gt; .26 olduğu için x1 ile başlanır.</a:t>
            </a:r>
          </a:p>
          <a:p>
            <a:pPr marL="0" indent="0"/>
            <a:r>
              <a:rPr lang="tr-TR"/>
              <a:t> </a:t>
            </a:r>
          </a:p>
          <a:p>
            <a:endParaRPr lang="tr-TR"/>
          </a:p>
        </p:txBody>
      </p:sp>
      <p:sp>
        <p:nvSpPr>
          <p:cNvPr id="3" name="Başlık 2">
            <a:extLst>
              <a:ext uri="{FF2B5EF4-FFF2-40B4-BE49-F238E27FC236}">
                <a16:creationId xmlns:a16="http://schemas.microsoft.com/office/drawing/2014/main" id="{BAD72193-9FA6-73A9-9227-D60446F39C32}"/>
              </a:ext>
            </a:extLst>
          </p:cNvPr>
          <p:cNvSpPr>
            <a:spLocks noGrp="1"/>
          </p:cNvSpPr>
          <p:nvPr>
            <p:ph type="title"/>
          </p:nvPr>
        </p:nvSpPr>
        <p:spPr/>
        <p:txBody>
          <a:bodyPr/>
          <a:lstStyle/>
          <a:p>
            <a:r>
              <a:rPr lang="tr-TR"/>
              <a:t>Dal ve Sınır Algoritması</a:t>
            </a:r>
          </a:p>
        </p:txBody>
      </p:sp>
      <p:pic>
        <p:nvPicPr>
          <p:cNvPr id="5" name="Picture 3">
            <a:extLst>
              <a:ext uri="{FF2B5EF4-FFF2-40B4-BE49-F238E27FC236}">
                <a16:creationId xmlns:a16="http://schemas.microsoft.com/office/drawing/2014/main" id="{7C5874C6-7ECC-4D4E-F4F9-AF6711F79736}"/>
              </a:ext>
            </a:extLst>
          </p:cNvPr>
          <p:cNvPicPr>
            <a:picLocks noChangeAspect="1"/>
          </p:cNvPicPr>
          <p:nvPr/>
        </p:nvPicPr>
        <p:blipFill>
          <a:blip r:embed="rId2"/>
          <a:stretch>
            <a:fillRect/>
          </a:stretch>
        </p:blipFill>
        <p:spPr>
          <a:xfrm>
            <a:off x="4355976" y="1628800"/>
            <a:ext cx="3333750" cy="2447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2204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11C4A3-7474-7E97-B713-21B58D41EB8E}"/>
              </a:ext>
            </a:extLst>
          </p:cNvPr>
          <p:cNvSpPr>
            <a:spLocks noGrp="1"/>
          </p:cNvSpPr>
          <p:nvPr>
            <p:ph idx="1"/>
          </p:nvPr>
        </p:nvSpPr>
        <p:spPr/>
        <p:txBody>
          <a:bodyPr/>
          <a:lstStyle/>
          <a:p>
            <a:r>
              <a:rPr lang="tr-TR">
                <a:effectLst/>
              </a:rPr>
              <a:t>Gapco firması üç ürün üretmektedir ve bunlara ilişkin işçilik ve malzeme gereksinimleriyle, her bir üründen elde edilen kar tabloda görülmektedir.</a:t>
            </a:r>
          </a:p>
          <a:p>
            <a:endParaRPr lang="tr-TR"/>
          </a:p>
          <a:p>
            <a:r>
              <a:rPr lang="tr-TR">
                <a:effectLst/>
              </a:rPr>
              <a:t>Firma üretimini iki atölyesinde yapabilir ve bunlara ilişkin kapasiteler ilgili tabloda verilmiştir. Üretim hangi atölyede yapılmalıdır?</a:t>
            </a:r>
            <a:endParaRPr lang="tr-TR"/>
          </a:p>
          <a:p>
            <a:endParaRPr lang="tr-TR"/>
          </a:p>
        </p:txBody>
      </p:sp>
      <p:sp>
        <p:nvSpPr>
          <p:cNvPr id="3" name="Başlık 2">
            <a:extLst>
              <a:ext uri="{FF2B5EF4-FFF2-40B4-BE49-F238E27FC236}">
                <a16:creationId xmlns:a16="http://schemas.microsoft.com/office/drawing/2014/main" id="{27191E22-2815-0651-CD11-27B444DB9023}"/>
              </a:ext>
            </a:extLst>
          </p:cNvPr>
          <p:cNvSpPr>
            <a:spLocks noGrp="1"/>
          </p:cNvSpPr>
          <p:nvPr>
            <p:ph type="title"/>
          </p:nvPr>
        </p:nvSpPr>
        <p:spPr/>
        <p:txBody>
          <a:bodyPr/>
          <a:lstStyle/>
          <a:p>
            <a:r>
              <a:rPr lang="tr-TR"/>
              <a:t>Gapco</a:t>
            </a:r>
          </a:p>
        </p:txBody>
      </p:sp>
      <p:pic>
        <p:nvPicPr>
          <p:cNvPr id="5" name="Resim 4">
            <a:extLst>
              <a:ext uri="{FF2B5EF4-FFF2-40B4-BE49-F238E27FC236}">
                <a16:creationId xmlns:a16="http://schemas.microsoft.com/office/drawing/2014/main" id="{6B104CF0-7987-17C2-F1AF-CF1F74E0B2D7}"/>
              </a:ext>
            </a:extLst>
          </p:cNvPr>
          <p:cNvPicPr>
            <a:picLocks noChangeAspect="1"/>
          </p:cNvPicPr>
          <p:nvPr/>
        </p:nvPicPr>
        <p:blipFill>
          <a:blip r:embed="rId2"/>
          <a:stretch>
            <a:fillRect/>
          </a:stretch>
        </p:blipFill>
        <p:spPr>
          <a:xfrm>
            <a:off x="1119183" y="3467539"/>
            <a:ext cx="2613075" cy="122512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B15B7658-76E8-9383-F739-EF44984143D4}"/>
              </a:ext>
            </a:extLst>
          </p:cNvPr>
          <p:cNvPicPr>
            <a:picLocks noChangeAspect="1"/>
          </p:cNvPicPr>
          <p:nvPr/>
        </p:nvPicPr>
        <p:blipFill>
          <a:blip r:embed="rId3"/>
          <a:stretch>
            <a:fillRect/>
          </a:stretch>
        </p:blipFill>
        <p:spPr>
          <a:xfrm>
            <a:off x="4828873" y="3467539"/>
            <a:ext cx="2872572" cy="109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3040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42A0D47-E20A-F5E1-906E-5E987A3D38AA}"/>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=25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42A0D47-E20A-F5E1-906E-5E987A3D38A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E220857-2EC4-9A99-1A6A-8D911CA2892E}"/>
              </a:ext>
            </a:extLst>
          </p:cNvPr>
          <p:cNvSpPr>
            <a:spLocks noGrp="1"/>
          </p:cNvSpPr>
          <p:nvPr>
            <p:ph type="title"/>
          </p:nvPr>
        </p:nvSpPr>
        <p:spPr/>
        <p:txBody>
          <a:bodyPr/>
          <a:lstStyle/>
          <a:p>
            <a:r>
              <a:rPr lang="tr-TR"/>
              <a:t>Gapco</a:t>
            </a:r>
          </a:p>
        </p:txBody>
      </p:sp>
    </p:spTree>
    <p:extLst>
      <p:ext uri="{BB962C8B-B14F-4D97-AF65-F5344CB8AC3E}">
        <p14:creationId xmlns:p14="http://schemas.microsoft.com/office/powerpoint/2010/main" val="260360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87BBEB-EE11-9263-9DBA-E99BC0F36EF0}"/>
                  </a:ext>
                </a:extLst>
              </p:cNvPr>
              <p:cNvSpPr>
                <a:spLocks noGrp="1"/>
              </p:cNvSpPr>
              <p:nvPr>
                <p:ph idx="1"/>
              </p:nvPr>
            </p:nvSpPr>
            <p:spPr/>
            <p:txBody>
              <a:bodyPr/>
              <a:lstStyle/>
              <a:p>
                <a:r>
                  <a:rPr lang="tr-TR">
                    <a:effectLst/>
                  </a:rPr>
                  <a:t>Aşağıdaki modeli çözünüz;</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Mutlak değerli ifadeyi aşağıdaki gibi dönüştürelim;</a:t>
                </a: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100" smtClean="0">
                              <a:effectLst/>
                              <a:latin typeface="Cambria Math" panose="02040503050406030204" pitchFamily="18" charset="0"/>
                              <a:cs typeface="Times New Roman" panose="02020603050405020304" pitchFamily="18" charset="0"/>
                            </a:rPr>
                          </m:ctrlPr>
                        </m:dPr>
                        <m:e>
                          <m:eqArr>
                            <m:eqArrPr>
                              <m:ctrlPr>
                                <a:rPr lang="tr-TR" sz="1800" i="1" kern="100" smtClean="0">
                                  <a:effectLst/>
                                  <a:latin typeface="Cambria Math" panose="02040503050406030204" pitchFamily="18" charset="0"/>
                                  <a:cs typeface="Times New Roman" panose="02020603050405020304" pitchFamily="18" charset="0"/>
                                </a:rPr>
                              </m:ctrlPr>
                            </m:eqArrPr>
                            <m:e>
                              <m:sSub>
                                <m:sSubPr>
                                  <m:ctrlPr>
                                    <a:rPr lang="tr-TR" sz="180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m:t>
                                  </m:r>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1</m:t>
                                  </m:r>
                                </m:sub>
                              </m:sSub>
                              <m:r>
                                <a:rPr lang="tr-TR" sz="1800" b="0" i="1" kern="100" smtClean="0">
                                  <a:effectLst/>
                                  <a:latin typeface="Cambria Math" panose="02040503050406030204" pitchFamily="18" charset="0"/>
                                  <a:cs typeface="Times New Roman" panose="02020603050405020304" pitchFamily="18" charset="0"/>
                                </a:rPr>
                                <m:t>+10</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2</m:t>
                                  </m:r>
                                </m:sub>
                              </m:sSub>
                              <m:r>
                                <a:rPr lang="tr-TR" sz="1800" b="0" i="1" kern="100" smtClean="0">
                                  <a:effectLst/>
                                  <a:latin typeface="Cambria Math" panose="02040503050406030204" pitchFamily="18" charset="0"/>
                                  <a:cs typeface="Times New Roman" panose="02020603050405020304" pitchFamily="18" charset="0"/>
                                </a:rPr>
                                <m:t>−3</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3</m:t>
                                  </m:r>
                                </m:sub>
                              </m:sSub>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e>
                            <m:e>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𝑣𝑒𝑦𝑎</m:t>
                              </m:r>
                            </m:e>
                            <m:e>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m:t>
                                  </m:r>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1</m:t>
                                  </m:r>
                                </m:sub>
                              </m:sSub>
                              <m:r>
                                <a:rPr lang="tr-TR" sz="1800" kern="100">
                                  <a:latin typeface="Cambria Math" panose="02040503050406030204" pitchFamily="18" charset="0"/>
                                  <a:cs typeface="Times New Roman" panose="02020603050405020304" pitchFamily="18" charset="0"/>
                                </a:rPr>
                                <m:t>+10</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2</m:t>
                                  </m:r>
                                </m:sub>
                              </m:sSub>
                              <m:r>
                                <a:rPr lang="tr-TR" sz="1800" kern="100">
                                  <a:latin typeface="Cambria Math" panose="02040503050406030204" pitchFamily="18" charset="0"/>
                                  <a:cs typeface="Times New Roman" panose="02020603050405020304" pitchFamily="18" charset="0"/>
                                </a:rPr>
                                <m:t>−3</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3</m:t>
                                  </m:r>
                                </m:sub>
                              </m:sSub>
                              <m:r>
                                <a:rPr lang="tr-TR" sz="18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kern="100">
                                  <a:latin typeface="Cambria Math" panose="02040503050406030204" pitchFamily="18" charset="0"/>
                                  <a:ea typeface="Cambria Math" panose="02040503050406030204" pitchFamily="18" charset="0"/>
                                  <a:cs typeface="Times New Roman" panose="02020603050405020304" pitchFamily="18" charset="0"/>
                                </a:rPr>
                                <m:t>15</m:t>
                              </m:r>
                            </m:e>
                          </m:eqArr>
                        </m:e>
                      </m:d>
                    </m:oMath>
                  </m:oMathPara>
                </a14:m>
                <a:endParaRPr lang="tr-TR" sz="1800" kern="100">
                  <a:effectLst/>
                  <a:latin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14:m>
                  <m:oMath xmlns:m="http://schemas.openxmlformats.org/officeDocument/2006/math">
                    <m:sSub>
                      <m:sSubPr>
                        <m:ctrlPr>
                          <a:rPr lang="tr-TR" sz="160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m:t>
                        </m:r>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1</m:t>
                        </m:r>
                      </m:sub>
                    </m:sSub>
                    <m:r>
                      <a:rPr lang="tr-TR" sz="1600" b="0" i="1" kern="100" smtClean="0">
                        <a:effectLst/>
                        <a:latin typeface="Cambria Math" panose="02040503050406030204" pitchFamily="18" charset="0"/>
                        <a:cs typeface="Times New Roman" panose="02020603050405020304" pitchFamily="18" charset="0"/>
                      </a:rPr>
                      <m:t>+10</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2</m:t>
                        </m:r>
                      </m:sub>
                    </m:sSub>
                    <m:r>
                      <a:rPr lang="tr-TR" sz="1600" b="0" i="1" kern="100" smtClean="0">
                        <a:effectLst/>
                        <a:latin typeface="Cambria Math" panose="02040503050406030204" pitchFamily="18" charset="0"/>
                        <a:cs typeface="Times New Roman" panose="02020603050405020304" pitchFamily="18" charset="0"/>
                      </a:rPr>
                      <m:t>−3</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3</m:t>
                        </m:r>
                      </m:sub>
                    </m:sSub>
                    <m:r>
                      <a:rPr lang="tr-TR" sz="16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oMath>
                </a14:m>
                <a:r>
                  <a:rPr lang="tr-TR"/>
                  <a:t>-My</a:t>
                </a:r>
              </a:p>
              <a:p>
                <a:pPr/>
                <a14:m>
                  <m:oMathPara xmlns:m="http://schemas.openxmlformats.org/officeDocument/2006/math">
                    <m:oMathParaPr>
                      <m:jc m:val="centerGroup"/>
                    </m:oMathParaPr>
                    <m:oMath xmlns:m="http://schemas.openxmlformats.org/officeDocument/2006/math">
                      <m:sSub>
                        <m:sSubPr>
                          <m:ctrlPr>
                            <a:rPr lang="tr-TR" sz="1600" i="1" kern="100" smtClean="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m:t>
                          </m:r>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1</m:t>
                          </m:r>
                        </m:sub>
                      </m:sSub>
                      <m:r>
                        <a:rPr lang="tr-TR" sz="1600" kern="100">
                          <a:latin typeface="Cambria Math" panose="02040503050406030204" pitchFamily="18" charset="0"/>
                          <a:cs typeface="Times New Roman" panose="02020603050405020304" pitchFamily="18" charset="0"/>
                        </a:rPr>
                        <m:t>+10</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2</m:t>
                          </m:r>
                        </m:sub>
                      </m:sSub>
                      <m:r>
                        <a:rPr lang="tr-TR" sz="1600" kern="100">
                          <a:latin typeface="Cambria Math" panose="02040503050406030204" pitchFamily="18" charset="0"/>
                          <a:cs typeface="Times New Roman" panose="02020603050405020304" pitchFamily="18" charset="0"/>
                        </a:rPr>
                        <m:t>−3</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3</m:t>
                          </m:r>
                        </m:sub>
                      </m:sSub>
                      <m:r>
                        <a:rPr lang="tr-TR" sz="16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kern="100">
                          <a:latin typeface="Cambria Math" panose="02040503050406030204" pitchFamily="18" charset="0"/>
                          <a:ea typeface="Cambria Math" panose="02040503050406030204" pitchFamily="18" charset="0"/>
                          <a:cs typeface="Times New Roman" panose="02020603050405020304" pitchFamily="18" charset="0"/>
                        </a:rPr>
                        <m:t>15</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𝑀</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𝑦</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87BBEB-EE11-9263-9DBA-E99BC0F36EF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A43B992-21CC-5C95-D1FB-7A40A3CBB260}"/>
              </a:ext>
            </a:extLst>
          </p:cNvPr>
          <p:cNvSpPr>
            <a:spLocks noGrp="1"/>
          </p:cNvSpPr>
          <p:nvPr>
            <p:ph type="title"/>
          </p:nvPr>
        </p:nvSpPr>
        <p:spPr/>
        <p:txBody>
          <a:bodyPr/>
          <a:lstStyle/>
          <a:p>
            <a:r>
              <a:rPr lang="tr-TR"/>
              <a:t>Mutlak Değerli Kısıt</a:t>
            </a:r>
          </a:p>
        </p:txBody>
      </p:sp>
    </p:spTree>
    <p:extLst>
      <p:ext uri="{BB962C8B-B14F-4D97-AF65-F5344CB8AC3E}">
        <p14:creationId xmlns:p14="http://schemas.microsoft.com/office/powerpoint/2010/main" val="3168216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2966C0-52EF-2D2C-8053-DF1B173D4C4E}"/>
                  </a:ext>
                </a:extLst>
              </p:cNvPr>
              <p:cNvSpPr>
                <a:spLocks noGrp="1"/>
              </p:cNvSpPr>
              <p:nvPr>
                <p:ph idx="1"/>
              </p:nvPr>
            </p:nvSpPr>
            <p:spPr/>
            <p:txBody>
              <a:bodyPr/>
              <a:lstStyle/>
              <a:p>
                <a:pPr>
                  <a:buFont typeface="Arial" panose="020B0604020202020204" pitchFamily="34" charset="0"/>
                  <a:buChar char="•"/>
                </a:pPr>
                <a:r>
                  <a:rPr lang="tr-TR">
                    <a:effectLst/>
                  </a:rPr>
                  <a:t>Sevgi hastanesinde altı tip cerrahi operasyon gerçekleştirilmektedir. Her cerrahın yapmaya yetkili olduğu ameliyat türleri tabloda X ile işaretlenmiştir. Cerrah 1 ve Cerrah 2'nin birbirinden hoşlanmadığını ve aynı anda görevde olamayacağını varsayalım. Çözümü, hastanenin her türlü ameliyatı yapabilmesi için gereken minimum sayıda cerrahı belirleyecek bir tam sayılı programlama modeli oluşturun.</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𝑖</m:t>
                        </m:r>
                      </m:sub>
                    </m:sSub>
                  </m:oMath>
                </a14:m>
                <a:r>
                  <a:rPr lang="tr-TR">
                    <a:effectLst/>
                  </a:rPr>
                  <a:t> i. cerrahın seçilip seçilmediğini göstermek üzere,</a:t>
                </a:r>
                <a:endParaRPr lang="tr-TR"/>
              </a:p>
              <a:p>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oMath>
                  </m:oMathPara>
                </a14:m>
                <a:endParaRPr lang="tr-TR">
                  <a:effectLst/>
                </a:endParaRPr>
              </a:p>
              <a:p>
                <a:endParaRPr lang="tr-TR">
                  <a:effectLst/>
                </a:endParaRPr>
              </a:p>
              <a:p>
                <a:pPr>
                  <a:lnSpc>
                    <a:spcPct val="100000"/>
                  </a:lnSpc>
                </a:pPr>
                <a:r>
                  <a:rPr lang="tr-TR" altLang="en-US"/>
                  <a:t>       </a:t>
                </a:r>
                <a14:m>
                  <m:oMath xmlns:m="http://schemas.openxmlformats.org/officeDocument/2006/math">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1</m:t>
                        </m:r>
                      </m:sub>
                    </m:sSub>
                    <m:r>
                      <a:rPr lang="tr-TR" altLang="en-US">
                        <a:latin typeface="Cambria Math" panose="02040503050406030204" pitchFamily="18" charset="0"/>
                      </a:rPr>
                      <m:t>+ </m:t>
                    </m:r>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4</m:t>
                        </m:r>
                      </m:sub>
                    </m:sSub>
                    <m:r>
                      <a:rPr lang="tr-TR" altLang="en-US">
                        <a:latin typeface="Cambria Math" panose="02040503050406030204" pitchFamily="18" charset="0"/>
                      </a:rPr>
                      <m:t>≥1, </m:t>
                    </m:r>
                    <m:r>
                      <a:rPr lang="tr-TR" altLang="en-US">
                        <a:latin typeface="Cambria Math" panose="02040503050406030204" pitchFamily="18" charset="0"/>
                      </a:rPr>
                      <m:t>𝑂𝑝𝑒𝑟𝑎𝑠𝑦𝑜𝑛</m:t>
                    </m:r>
                    <m:r>
                      <a:rPr lang="tr-TR" altLang="en-US">
                        <a:latin typeface="Cambria Math" panose="02040503050406030204" pitchFamily="18" charset="0"/>
                      </a:rPr>
                      <m:t> 1</m:t>
                    </m:r>
                  </m:oMath>
                </a14:m>
                <a:r>
                  <a:rPr lang="tr-TR" dirty="0">
                    <a:effectLst/>
                  </a:rPr>
                  <a:t> </a:t>
                </a: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2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3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4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5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6 </m:t>
                      </m:r>
                    </m:oMath>
                  </m:oMathPara>
                </a14:m>
                <a:endParaRPr lang="tr-TR" dirty="0">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1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2 </m:t>
                      </m:r>
                      <m:r>
                        <a:rPr lang="tr-TR" i="1" smtClean="0">
                          <a:effectLst/>
                          <a:latin typeface="Cambria Math" panose="02040503050406030204" pitchFamily="18" charset="0"/>
                        </a:rPr>
                        <m:t>𝑏𝑖𝑟𝑏𝑖𝑟𝑙𝑒𝑟𝑖𝑛𝑖</m:t>
                      </m:r>
                      <m:r>
                        <a:rPr lang="tr-TR" i="1" smtClean="0">
                          <a:effectLst/>
                          <a:latin typeface="Cambria Math" panose="02040503050406030204" pitchFamily="18" charset="0"/>
                        </a:rPr>
                        <m:t> </m:t>
                      </m:r>
                      <m:r>
                        <a:rPr lang="tr-TR" i="1" smtClean="0">
                          <a:effectLst/>
                          <a:latin typeface="Cambria Math" panose="02040503050406030204" pitchFamily="18" charset="0"/>
                        </a:rPr>
                        <m:t>𝑠𝑒𝑣𝑚𝑖𝑦𝑜𝑟</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A12966C0-52EF-2D2C-8053-DF1B173D4C4E}"/>
                  </a:ext>
                </a:extLst>
              </p:cNvPr>
              <p:cNvSpPr>
                <a:spLocks noGrp="1" noRot="1" noChangeAspect="1" noMove="1" noResize="1" noEditPoints="1" noAdjustHandles="1" noChangeArrowheads="1" noChangeShapeType="1" noTextEdit="1"/>
              </p:cNvSpPr>
              <p:nvPr>
                <p:ph idx="1"/>
              </p:nvPr>
            </p:nvSpPr>
            <p:spPr>
              <a:blipFill>
                <a:blip r:embed="rId2"/>
                <a:stretch>
                  <a:fillRect l="-290" t="-375"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1B2710-3FB3-C67C-9029-662D8C5F4EEA}"/>
              </a:ext>
            </a:extLst>
          </p:cNvPr>
          <p:cNvSpPr>
            <a:spLocks noGrp="1"/>
          </p:cNvSpPr>
          <p:nvPr>
            <p:ph type="title"/>
          </p:nvPr>
        </p:nvSpPr>
        <p:spPr/>
        <p:txBody>
          <a:bodyPr/>
          <a:lstStyle/>
          <a:p>
            <a:r>
              <a:rPr lang="tr-TR"/>
              <a:t>Sevgi Hastanesi</a:t>
            </a:r>
          </a:p>
        </p:txBody>
      </p:sp>
      <p:pic>
        <p:nvPicPr>
          <p:cNvPr id="5" name="Resim 4">
            <a:extLst>
              <a:ext uri="{FF2B5EF4-FFF2-40B4-BE49-F238E27FC236}">
                <a16:creationId xmlns:a16="http://schemas.microsoft.com/office/drawing/2014/main" id="{273F9651-915D-DC07-8695-73C8CFCDF9F8}"/>
              </a:ext>
            </a:extLst>
          </p:cNvPr>
          <p:cNvPicPr>
            <a:picLocks noChangeAspect="1"/>
          </p:cNvPicPr>
          <p:nvPr/>
        </p:nvPicPr>
        <p:blipFill>
          <a:blip r:embed="rId3"/>
          <a:stretch>
            <a:fillRect/>
          </a:stretch>
        </p:blipFill>
        <p:spPr>
          <a:xfrm>
            <a:off x="5796136" y="2780928"/>
            <a:ext cx="2755950" cy="1689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2065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6950F40-29C1-6762-5B0F-3EE6AA2AD620}"/>
                  </a:ext>
                </a:extLst>
              </p:cNvPr>
              <p:cNvSpPr>
                <a:spLocks noGrp="1"/>
              </p:cNvSpPr>
              <p:nvPr>
                <p:ph idx="1"/>
              </p:nvPr>
            </p:nvSpPr>
            <p:spPr/>
            <p:txBody>
              <a:bodyPr>
                <a:normAutofit/>
              </a:bodyPr>
              <a:lstStyle/>
              <a:p>
                <a:pPr>
                  <a:buFont typeface="Arial" panose="020B0604020202020204" pitchFamily="34" charset="0"/>
                  <a:buChar char="•"/>
                </a:pPr>
                <a:r>
                  <a:rPr lang="tr-TR">
                    <a:effectLst/>
                  </a:rPr>
                  <a:t>Doğru-Kesim Bıçak, mutfak bıçağı setleri üretmektedir. Bıçaklar üç farklı set olarak satılmaktadır. Temel Set 2 adet yardımcı bıçak ve 1 şef bıçağından oluşur. Normal Set 2 yardımcı bıçak, 1 şef bıçağı ve 1 ekmek bıçağından oluşur. Delüks Set 3 yardımcı bıçak, 1 şef bıçağı ve 1 ekmek bıçağından oluşur. Temel Sette 30 ₺, Normal Sette 40 ₺ ve Delüks Sette 60 ₺ kar edilmektedir. Fabrikada 800 yardımcı bıçak, 400 şef bıçağı ve 200 ekmek bıçağı bulunmaktadır. Tüm setlerin satıldığı varsayılarak, kârı maksimize etmek için eldeki bıçaklardan hangi setten kaç adet hazırlanmalıdır.</a:t>
                </a:r>
              </a:p>
              <a:p>
                <a:endParaRPr lang="tr-TR">
                  <a:effectLst/>
                </a:endParaRPr>
              </a:p>
              <a:p>
                <a:r>
                  <a:rPr lang="tr-TR">
                    <a:effectLst/>
                  </a:rPr>
                  <a:t>B: Temel bıçak setinden üretilecek miktarı, </a:t>
                </a:r>
              </a:p>
              <a:p>
                <a:pPr>
                  <a:lnSpc>
                    <a:spcPct val="100000"/>
                  </a:lnSpc>
                </a:pPr>
                <a:r>
                  <a:rPr lang="tr-TR">
                    <a:effectLst/>
                  </a:rPr>
                  <a:t>R: Normal bıçak setinden üretilecek miktarı, </a:t>
                </a:r>
              </a:p>
              <a:p>
                <a:r>
                  <a:rPr lang="tr-TR">
                    <a:effectLst/>
                  </a:rPr>
                  <a:t>D: Delüks bıçak setinden üretilecek miktarı,</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oMath>
                  </m:oMathPara>
                </a14:m>
                <a:endParaRPr lang="tr-TR">
                  <a:effectLst/>
                </a:endParaRPr>
              </a:p>
              <a:p>
                <a:pPr lvl="4"/>
                <a:r>
                  <a:rPr lang="tr-TR">
                    <a:effectLst/>
                  </a:rPr>
                  <a:t>2 B + 2 R + 3 D ≤ 800 Yardımcı bıçak kaynak kısıtı</a:t>
                </a:r>
              </a:p>
              <a:p>
                <a:pPr lvl="4"/>
                <a:r>
                  <a:rPr lang="tr-TR">
                    <a:effectLst/>
                  </a:rPr>
                  <a:t>B + R + D ≤ 400 Şef bıçağı kaynak kısıtı</a:t>
                </a:r>
              </a:p>
              <a:p>
                <a:pPr lvl="4"/>
                <a:r>
                  <a:rPr lang="tr-TR">
                    <a:effectLst/>
                  </a:rPr>
                  <a:t>R + D ≤ 200 Ekmek bıçağı kaynak kısıtı </a:t>
                </a:r>
              </a:p>
              <a:p>
                <a:pPr lvl="4"/>
                <a:r>
                  <a:rPr lang="tr-TR">
                    <a:effectLst/>
                  </a:rPr>
                  <a:t>B, R ve D ≥ 0, ve tam sayılı</a:t>
                </a:r>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86950F40-29C1-6762-5B0F-3EE6AA2AD620}"/>
                  </a:ext>
                </a:extLst>
              </p:cNvPr>
              <p:cNvSpPr>
                <a:spLocks noGrp="1" noRot="1" noChangeAspect="1" noMove="1" noResize="1" noEditPoints="1" noAdjustHandles="1" noChangeArrowheads="1" noChangeShapeType="1" noTextEdit="1"/>
              </p:cNvSpPr>
              <p:nvPr>
                <p:ph idx="1"/>
              </p:nvPr>
            </p:nvSpPr>
            <p:spPr>
              <a:blipFill>
                <a:blip r:embed="rId2"/>
                <a:stretch>
                  <a:fillRect l="-435"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46850D-BAB4-E8A7-AE32-5401EFC3669C}"/>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009880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7A2734B-077C-2E04-E67C-6A5FC215B0BF}"/>
                  </a:ext>
                </a:extLst>
              </p:cNvPr>
              <p:cNvSpPr>
                <a:spLocks noGrp="1"/>
              </p:cNvSpPr>
              <p:nvPr>
                <p:ph idx="1"/>
              </p:nvPr>
            </p:nvSpPr>
            <p:spPr/>
            <p:txBody>
              <a:bodyPr/>
              <a:lstStyle/>
              <a:p>
                <a:pPr>
                  <a:buFont typeface="Arial" panose="020B0604020202020204" pitchFamily="34" charset="0"/>
                  <a:buChar char="•"/>
                </a:pPr>
                <a:r>
                  <a:rPr lang="tr-TR">
                    <a:effectLst/>
                  </a:rPr>
                  <a:t>Ek olarak firma Temel bıçak seti (B) sabit üretim maliyetini 60 ₺, Normal bıçak seti (R) sabit üretim maliyetini 70 ₺ ve Delüks bıçak seti (D) üretim maliyetini 90 ₺ olarak belirlemiştir.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fr-FR" i="1" smtClean="0">
                          <a:effectLst/>
                          <a:latin typeface="Cambria Math" panose="02040503050406030204" pitchFamily="18" charset="0"/>
                        </a:rPr>
                        <m:t>𝐵</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1</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𝑅</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2</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𝐷</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3</m:t>
                          </m:r>
                        </m:sub>
                      </m:sSub>
                    </m:oMath>
                  </m:oMathPara>
                </a14:m>
                <a:endParaRPr lang="tr-TR">
                  <a:effectLst/>
                </a:endParaRPr>
              </a:p>
              <a:p>
                <a:pPr marL="0" indent="0"/>
                <a:endParaRPr lang="tr-TR"/>
              </a:p>
              <a:p>
                <a:pPr marL="0" indent="0"/>
                <a14:m>
                  <m:oMathPara xmlns:m="http://schemas.openxmlformats.org/officeDocument/2006/math">
                    <m:oMathParaPr>
                      <m:jc m:val="centerGroup"/>
                    </m:oMathParaPr>
                    <m:oMath xmlns:m="http://schemas.openxmlformats.org/officeDocument/2006/math">
                      <m:r>
                        <a:rPr lang="es-ES" i="1" smtClean="0">
                          <a:effectLst/>
                          <a:latin typeface="Cambria Math" panose="02040503050406030204" pitchFamily="18" charset="0"/>
                        </a:rPr>
                        <m:t>𝑀𝑎𝑘𝑠</m:t>
                      </m:r>
                      <m:r>
                        <a:rPr lang="es-ES" i="1" smtClean="0">
                          <a:effectLst/>
                          <a:latin typeface="Cambria Math" panose="02040503050406030204" pitchFamily="18" charset="0"/>
                        </a:rPr>
                        <m:t> </m:t>
                      </m:r>
                      <m:r>
                        <m:rPr>
                          <m:lit/>
                        </m:rPr>
                        <a:rPr lang="es-ES" i="1" smtClean="0">
                          <a:effectLst/>
                          <a:latin typeface="Cambria Math" panose="02040503050406030204" pitchFamily="18" charset="0"/>
                        </a:rPr>
                        <m:t> </m:t>
                      </m:r>
                      <m:r>
                        <a:rPr lang="es-ES" i="1" smtClean="0">
                          <a:effectLst/>
                          <a:latin typeface="Cambria Math" panose="02040503050406030204" pitchFamily="18" charset="0"/>
                        </a:rPr>
                        <m:t>𝑍</m:t>
                      </m:r>
                      <m:r>
                        <a:rPr lang="es-ES" i="1" smtClean="0">
                          <a:effectLst/>
                          <a:latin typeface="Cambria Math" panose="02040503050406030204" pitchFamily="18" charset="0"/>
                        </a:rPr>
                        <m:t> = 30 </m:t>
                      </m:r>
                      <m:r>
                        <a:rPr lang="es-ES" i="1" smtClean="0">
                          <a:effectLst/>
                          <a:latin typeface="Cambria Math" panose="02040503050406030204" pitchFamily="18" charset="0"/>
                        </a:rPr>
                        <m:t>𝐵</m:t>
                      </m:r>
                      <m:r>
                        <a:rPr lang="es-ES" i="1" smtClean="0">
                          <a:effectLst/>
                          <a:latin typeface="Cambria Math" panose="02040503050406030204" pitchFamily="18" charset="0"/>
                        </a:rPr>
                        <m:t> + 40 </m:t>
                      </m:r>
                      <m:r>
                        <a:rPr lang="es-ES" i="1" smtClean="0">
                          <a:effectLst/>
                          <a:latin typeface="Cambria Math" panose="02040503050406030204" pitchFamily="18" charset="0"/>
                        </a:rPr>
                        <m:t>𝑅</m:t>
                      </m:r>
                      <m:r>
                        <a:rPr lang="es-ES" i="1" smtClean="0">
                          <a:effectLst/>
                          <a:latin typeface="Cambria Math" panose="02040503050406030204" pitchFamily="18" charset="0"/>
                        </a:rPr>
                        <m:t> + 60 </m:t>
                      </m:r>
                      <m:r>
                        <a:rPr lang="es-ES" i="1" smtClean="0">
                          <a:effectLst/>
                          <a:latin typeface="Cambria Math" panose="02040503050406030204" pitchFamily="18" charset="0"/>
                        </a:rPr>
                        <m:t>𝐷</m:t>
                      </m:r>
                      <m:r>
                        <a:rPr lang="es-ES" i="1" smtClean="0">
                          <a:effectLst/>
                          <a:latin typeface="Cambria Math" panose="02040503050406030204" pitchFamily="18" charset="0"/>
                        </a:rPr>
                        <m:t> − 60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1</m:t>
                          </m:r>
                        </m:sub>
                      </m:sSub>
                      <m:r>
                        <a:rPr lang="es-ES" i="1" smtClean="0">
                          <a:effectLst/>
                          <a:latin typeface="Cambria Math" panose="02040503050406030204" pitchFamily="18" charset="0"/>
                        </a:rPr>
                        <m:t>− 70 </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2</m:t>
                          </m:r>
                        </m:sub>
                      </m:sSub>
                      <m:r>
                        <a:rPr lang="es-ES" i="1" smtClean="0">
                          <a:effectLst/>
                          <a:latin typeface="Cambria Math" panose="02040503050406030204" pitchFamily="18" charset="0"/>
                        </a:rPr>
                        <m:t>−90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3</m:t>
                          </m:r>
                        </m:sub>
                      </m:sSub>
                    </m:oMath>
                  </m:oMathPara>
                </a14:m>
                <a:endParaRPr lang="tr-TR"/>
              </a:p>
              <a:p>
                <a:pPr marL="0" indent="0"/>
                <a:endParaRPr lang="tr-TR"/>
              </a:p>
              <a:p>
                <a:pPr marL="0" indent="0"/>
                <a:r>
                  <a:rPr lang="tr-TR">
                    <a:effectLst/>
                  </a:rPr>
                  <a:t>Firma eğer Temel setten en az bir birim üretim yapmışsa, en az 3 set Normal set üretme zorunluluğu getirmiştir.</a:t>
                </a:r>
              </a:p>
              <a:p>
                <a:pPr marL="0" indent="0"/>
                <a:endParaRPr lang="tr-TR"/>
              </a:p>
              <a:p>
                <a:pPr marL="0" indent="0"/>
                <a:r>
                  <a:rPr lang="tr-TR">
                    <a:effectLst/>
                  </a:rPr>
                  <a:t>Eğer (if) B ≥ 1, O Zaman (Then) R≥3</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p>
            </p:txBody>
          </p:sp>
        </mc:Choice>
        <mc:Fallback xmlns="">
          <p:sp>
            <p:nvSpPr>
              <p:cNvPr id="2" name="İçerik Yer Tutucusu 1">
                <a:extLst>
                  <a:ext uri="{FF2B5EF4-FFF2-40B4-BE49-F238E27FC236}">
                    <a16:creationId xmlns:a16="http://schemas.microsoft.com/office/drawing/2014/main" id="{97A2734B-077C-2E04-E67C-6A5FC215B0BF}"/>
                  </a:ext>
                </a:extLst>
              </p:cNvPr>
              <p:cNvSpPr>
                <a:spLocks noGrp="1" noRot="1" noChangeAspect="1" noMove="1" noResize="1" noEditPoints="1" noAdjustHandles="1" noChangeArrowheads="1" noChangeShapeType="1" noTextEdit="1"/>
              </p:cNvSpPr>
              <p:nvPr>
                <p:ph idx="1"/>
              </p:nvPr>
            </p:nvSpPr>
            <p:spPr>
              <a:blipFill>
                <a:blip r:embed="rId2"/>
                <a:stretch>
                  <a:fillRect l="-435" t="-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A2471BE-CA77-55F6-1B8A-9DB2763CC777}"/>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808510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6206D-67CB-AAA4-9B6B-DF40D1051176}"/>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r>
                        <a:rPr lang="tr-TR" i="1" smtClean="0">
                          <a:effectLst/>
                          <a:latin typeface="Cambria Math" panose="02040503050406030204" pitchFamily="18" charset="0"/>
                        </a:rPr>
                        <m:t> − 60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− 70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−90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2 </m:t>
                      </m:r>
                      <m:r>
                        <a:rPr lang="tr-TR" i="1" smtClean="0">
                          <a:effectLst/>
                          <a:latin typeface="Cambria Math" panose="02040503050406030204" pitchFamily="18" charset="0"/>
                        </a:rPr>
                        <m:t>𝐵</m:t>
                      </m:r>
                      <m:r>
                        <a:rPr lang="tr-TR" i="1" smtClean="0">
                          <a:effectLst/>
                          <a:latin typeface="Cambria Math" panose="02040503050406030204" pitchFamily="18" charset="0"/>
                        </a:rPr>
                        <m:t> + 2 </m:t>
                      </m:r>
                      <m:r>
                        <a:rPr lang="tr-TR" i="1" smtClean="0">
                          <a:effectLst/>
                          <a:latin typeface="Cambria Math" panose="02040503050406030204" pitchFamily="18" charset="0"/>
                        </a:rPr>
                        <m:t>𝑅</m:t>
                      </m:r>
                      <m:r>
                        <a:rPr lang="tr-TR" i="1" smtClean="0">
                          <a:effectLst/>
                          <a:latin typeface="Cambria Math" panose="02040503050406030204" pitchFamily="18" charset="0"/>
                        </a:rPr>
                        <m:t> + 3 </m:t>
                      </m:r>
                      <m:r>
                        <a:rPr lang="tr-TR" i="1" smtClean="0">
                          <a:effectLst/>
                          <a:latin typeface="Cambria Math" panose="02040503050406030204" pitchFamily="18" charset="0"/>
                        </a:rPr>
                        <m:t>𝐷</m:t>
                      </m:r>
                      <m:r>
                        <a:rPr lang="tr-TR" i="1" smtClean="0">
                          <a:effectLst/>
                          <a:latin typeface="Cambria Math" panose="02040503050406030204" pitchFamily="18" charset="0"/>
                        </a:rPr>
                        <m:t> ≤800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 </m:t>
                      </m:r>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≤400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≤200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𝑅</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𝐷</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lgn="ctr"/>
                <a:r>
                  <a:rPr lang="tr-TR">
                    <a:effectLst/>
                  </a:rPr>
                  <a:t>B, R ve D ≥ 0, ve tam sayılı}</a:t>
                </a:r>
                <a:endParaRPr lang="tr-TR"/>
              </a:p>
            </p:txBody>
          </p:sp>
        </mc:Choice>
        <mc:Fallback xmlns="">
          <p:sp>
            <p:nvSpPr>
              <p:cNvPr id="2" name="İçerik Yer Tutucusu 1">
                <a:extLst>
                  <a:ext uri="{FF2B5EF4-FFF2-40B4-BE49-F238E27FC236}">
                    <a16:creationId xmlns:a16="http://schemas.microsoft.com/office/drawing/2014/main" id="{62C6206D-67CB-AAA4-9B6B-DF40D105117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F6D916-8DE5-110D-F7C4-5BF93CEE3341}"/>
              </a:ext>
            </a:extLst>
          </p:cNvPr>
          <p:cNvSpPr>
            <a:spLocks noGrp="1"/>
          </p:cNvSpPr>
          <p:nvPr>
            <p:ph type="title"/>
          </p:nvPr>
        </p:nvSpPr>
        <p:spPr/>
        <p:txBody>
          <a:bodyPr/>
          <a:lstStyle/>
          <a:p>
            <a:r>
              <a:rPr lang="tr-TR"/>
              <a:t>Doğru Bıçak – Nihai Model </a:t>
            </a:r>
          </a:p>
        </p:txBody>
      </p:sp>
    </p:spTree>
    <p:extLst>
      <p:ext uri="{BB962C8B-B14F-4D97-AF65-F5344CB8AC3E}">
        <p14:creationId xmlns:p14="http://schemas.microsoft.com/office/powerpoint/2010/main" val="1796192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D7356-B4E9-B9FB-2BD0-85C86137F31A}"/>
                  </a:ext>
                </a:extLst>
              </p:cNvPr>
              <p:cNvSpPr>
                <a:spLocks noGrp="1"/>
              </p:cNvSpPr>
              <p:nvPr>
                <p:ph idx="1"/>
              </p:nvPr>
            </p:nvSpPr>
            <p:spPr/>
            <p:txBody>
              <a:bodyPr>
                <a:normAutofit fontScale="92500"/>
              </a:bodyPr>
              <a:lstStyle/>
              <a:p>
                <a:pPr>
                  <a:buFont typeface="Arial" panose="020B0604020202020204" pitchFamily="34" charset="0"/>
                  <a:buChar char="•"/>
                </a:pPr>
                <a:r>
                  <a:rPr lang="tr-TR">
                    <a:effectLst/>
                  </a:rPr>
                  <a:t>Bir satış firması dokuz pazarlamacısını, pazarlama faaliyetleri yürüttüğü üç bölgeye dağıtmak istemektedir. Her bir bölgeye atanan pazarlamacı sayısı ve karşılığında elde edilen kar </a:t>
                </a:r>
                <a:r>
                  <a:rPr lang="tr-TR" i="0">
                    <a:effectLst/>
                  </a:rPr>
                  <a:t>tabloda</a:t>
                </a:r>
                <a:r>
                  <a:rPr lang="tr-TR">
                    <a:effectLst/>
                  </a:rPr>
                  <a:t> </a:t>
                </a:r>
                <a:r>
                  <a:rPr lang="tr-TR" i="0">
                    <a:effectLst/>
                  </a:rPr>
                  <a:t>görülmektedir.</a:t>
                </a:r>
                <a:r>
                  <a:rPr lang="tr-TR">
                    <a:effectLst/>
                  </a:rPr>
                  <a:t> </a:t>
                </a:r>
              </a:p>
              <a:p>
                <a:pPr>
                  <a:buFont typeface="Arial" panose="020B0604020202020204" pitchFamily="34" charset="0"/>
                  <a:buChar char="•"/>
                </a:pPr>
                <a:r>
                  <a:rPr lang="tr-TR" i="0">
                    <a:effectLst/>
                  </a:rPr>
                  <a:t>Optimum</a:t>
                </a:r>
                <a:r>
                  <a:rPr lang="tr-TR">
                    <a:effectLst/>
                  </a:rPr>
                  <a:t> satış elemanı atamasını veren modeli kurunuz.</a:t>
                </a:r>
              </a:p>
              <a:p>
                <a:pPr>
                  <a:buFont typeface="Arial" panose="020B0604020202020204" pitchFamily="34" charset="0"/>
                  <a:buChar char="•"/>
                </a:pPr>
                <a:endParaRPr lang="tr-TR"/>
              </a:p>
              <a:p>
                <a:pPr>
                  <a:buFont typeface="Arial" panose="020B0604020202020204" pitchFamily="34" charset="0"/>
                  <a:buChar char="•"/>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i bölge numarasını, j ise ise bölgeye atanabilecek eleman sayısını göstermek üzere, değişkenin bir değeri alması, j adet elemanın i bölgesine atandığını, sıfır değeri atamanın yapılmadığını ifade eder.</a:t>
                </a: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𝑝</m:t>
                                  </m:r>
                                </m:e>
                                <m:sub>
                                  <m:r>
                                    <a:rPr lang="tr-TR" b="0" i="1" smtClean="0">
                                      <a:effectLst/>
                                      <a:latin typeface="Cambria Math" panose="02040503050406030204" pitchFamily="18" charset="0"/>
                                    </a:rPr>
                                    <m:t>𝑖𝑗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ub>
                              </m:sSub>
                            </m:e>
                          </m:nary>
                        </m:e>
                      </m:nary>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r>
                        <a:rPr lang="tr-TR" i="1" smtClean="0">
                          <a:effectLst/>
                          <a:latin typeface="Cambria Math" panose="02040503050406030204" pitchFamily="18" charset="0"/>
                        </a:rPr>
                        <m:t>1, 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1,2,3</m:t>
                      </m:r>
                      <m:r>
                        <m:rPr>
                          <m:lit/>
                        </m:rPr>
                        <a:rPr lang="tr-TR" i="1" smtClean="0">
                          <a:effectLst/>
                          <a:latin typeface="Cambria Math" panose="02040503050406030204" pitchFamily="18" charset="0"/>
                        </a:rPr>
                        <m:t>}</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r>
                                <a:rPr lang="tr-TR" i="1" smtClean="0">
                                  <a:effectLst/>
                                  <a:latin typeface="Cambria Math" panose="02040503050406030204" pitchFamily="18" charset="0"/>
                                </a:rPr>
                                <m:t>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≤9</m:t>
                      </m:r>
                    </m:oMath>
                  </m:oMathPara>
                </a14:m>
                <a:endParaRPr lang="tr-TR">
                  <a:effectLst/>
                </a:endParaRPr>
              </a:p>
              <a:p>
                <a:pPr>
                  <a:lnSpc>
                    <a:spcPct val="100000"/>
                  </a:lnSpc>
                </a:pPr>
                <a:endParaRPr lang="tr-TR">
                  <a:effectLst/>
                </a:endParaRP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𝑖𝑗</m:t>
                              </m:r>
                            </m:e>
                          </m:d>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62CD7356-B4E9-B9FB-2BD0-85C86137F31A}"/>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5AD84C8-AAD1-1F08-A8C6-D824639B6116}"/>
              </a:ext>
            </a:extLst>
          </p:cNvPr>
          <p:cNvSpPr>
            <a:spLocks noGrp="1"/>
          </p:cNvSpPr>
          <p:nvPr>
            <p:ph type="title"/>
          </p:nvPr>
        </p:nvSpPr>
        <p:spPr/>
        <p:txBody>
          <a:bodyPr/>
          <a:lstStyle/>
          <a:p>
            <a:r>
              <a:rPr lang="tr-TR"/>
              <a:t>Satış Elemanları Dengeleme</a:t>
            </a:r>
          </a:p>
        </p:txBody>
      </p:sp>
      <p:pic>
        <p:nvPicPr>
          <p:cNvPr id="5" name="Resim 4">
            <a:extLst>
              <a:ext uri="{FF2B5EF4-FFF2-40B4-BE49-F238E27FC236}">
                <a16:creationId xmlns:a16="http://schemas.microsoft.com/office/drawing/2014/main" id="{71B42A68-C1BC-3A06-341B-2F91924A0313}"/>
              </a:ext>
            </a:extLst>
          </p:cNvPr>
          <p:cNvPicPr>
            <a:picLocks noChangeAspect="1"/>
          </p:cNvPicPr>
          <p:nvPr/>
        </p:nvPicPr>
        <p:blipFill>
          <a:blip r:embed="rId3"/>
          <a:stretch>
            <a:fillRect/>
          </a:stretch>
        </p:blipFill>
        <p:spPr>
          <a:xfrm>
            <a:off x="5987680" y="4293096"/>
            <a:ext cx="3156320" cy="2334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9443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ACE0DA-EB94-18DC-970B-E67F2826510E}"/>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tr-TR">
                    <a:effectLst/>
                  </a:rPr>
                  <a:t>Yeni evli olan Fehmi ve Ayşe, ev işlerini paylaşmak istemektedir. İşlerin haftalık olarak gerektirdiği zaman, yapan kişiye göre değişmektedir ve tabloda görülmektedir. İş paylaşımını veren tam sayılı doğrusal programlama modelini kurunuz.</a:t>
                </a:r>
              </a:p>
              <a:p>
                <a:endParaRPr lang="tr-T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(Ayşe veya Fehmi) j işini yapıyorsa 1, değilse 0 (</a:t>
                </a:r>
                <a:r>
                  <a:rPr lang="tr-TR"/>
                  <a:t>a=Alışveriş,y=Yemek,b=Bulaşık,c=Çamaşır</a:t>
                </a:r>
                <a:r>
                  <a:rPr lang="tr-TR">
                    <a:effectLst/>
                  </a:rPr>
                  <a:t>)</a:t>
                </a:r>
                <a:endParaRPr lang="tr-T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≥4.5 −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≥4.9 −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≥7.8 −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≥7.2 −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≥3.6 −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≥4.3 −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≥2.9 −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r>
                        <a:rPr lang="tr-TR" i="1" smtClean="0">
                          <a:effectLst/>
                          <a:latin typeface="Cambria Math" panose="02040503050406030204" pitchFamily="18" charset="0"/>
                        </a:rPr>
                        <m:t>≥3.1 −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ACE0DA-EB94-18DC-970B-E67F2826510E}"/>
                  </a:ext>
                </a:extLst>
              </p:cNvPr>
              <p:cNvSpPr>
                <a:spLocks noGrp="1" noRot="1" noChangeAspect="1" noMove="1" noResize="1" noEditPoints="1" noAdjustHandles="1" noChangeArrowheads="1" noChangeShapeType="1" noTextEdit="1"/>
              </p:cNvSpPr>
              <p:nvPr>
                <p:ph idx="1"/>
              </p:nvPr>
            </p:nvSpPr>
            <p:spPr>
              <a:blipFill>
                <a:blip r:embed="rId2"/>
                <a:stretch>
                  <a:fillRect l="-218" t="-112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8FD09F-60AC-CC6D-C005-118A53A284CE}"/>
              </a:ext>
            </a:extLst>
          </p:cNvPr>
          <p:cNvSpPr>
            <a:spLocks noGrp="1"/>
          </p:cNvSpPr>
          <p:nvPr>
            <p:ph type="title"/>
          </p:nvPr>
        </p:nvSpPr>
        <p:spPr/>
        <p:txBody>
          <a:bodyPr/>
          <a:lstStyle/>
          <a:p>
            <a:r>
              <a:rPr lang="tr-TR"/>
              <a:t>Fehmi ve Ayşe</a:t>
            </a:r>
          </a:p>
        </p:txBody>
      </p:sp>
      <p:pic>
        <p:nvPicPr>
          <p:cNvPr id="5" name="Resim 4">
            <a:extLst>
              <a:ext uri="{FF2B5EF4-FFF2-40B4-BE49-F238E27FC236}">
                <a16:creationId xmlns:a16="http://schemas.microsoft.com/office/drawing/2014/main" id="{AEBA82F0-552A-18C3-3C78-580FE25B4C43}"/>
              </a:ext>
            </a:extLst>
          </p:cNvPr>
          <p:cNvPicPr>
            <a:picLocks noChangeAspect="1"/>
          </p:cNvPicPr>
          <p:nvPr/>
        </p:nvPicPr>
        <p:blipFill>
          <a:blip r:embed="rId3"/>
          <a:stretch>
            <a:fillRect/>
          </a:stretch>
        </p:blipFill>
        <p:spPr>
          <a:xfrm>
            <a:off x="3707904" y="2060848"/>
            <a:ext cx="3948857" cy="1056337"/>
          </a:xfrm>
          <a:prstGeom prst="rect">
            <a:avLst/>
          </a:prstGeom>
        </p:spPr>
      </p:pic>
    </p:spTree>
    <p:extLst>
      <p:ext uri="{BB962C8B-B14F-4D97-AF65-F5344CB8AC3E}">
        <p14:creationId xmlns:p14="http://schemas.microsoft.com/office/powerpoint/2010/main" val="1953443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6D668C9-99AC-7400-84C5-A8145CEC3FE0}"/>
                  </a:ext>
                </a:extLst>
              </p:cNvPr>
              <p:cNvSpPr>
                <a:spLocks noGrp="1"/>
              </p:cNvSpPr>
              <p:nvPr>
                <p:ph idx="1"/>
              </p:nvPr>
            </p:nvSpPr>
            <p:spPr/>
            <p:txBody>
              <a:bodyPr/>
              <a:lstStyle/>
              <a:p>
                <a:r>
                  <a:rPr lang="tr-TR">
                    <a:effectLst/>
                  </a:rPr>
                  <a:t>Bu örnekte liselerde sorulan aşağıdaki soruya optimizasyon açısından bakalım.</a:t>
                </a:r>
              </a:p>
              <a:p>
                <a:pPr algn="ctr">
                  <a:lnSpc>
                    <a:spcPct val="100000"/>
                  </a:lnSpc>
                </a:pPr>
                <a:r>
                  <a:rPr lang="tr-TR">
                    <a:effectLst/>
                  </a:rPr>
                  <a:t>f(a,b,c) = 3a-2b+5c</a:t>
                </a:r>
              </a:p>
              <a:p>
                <a:r>
                  <a:rPr lang="tr-TR">
                    <a:effectLst/>
                  </a:rPr>
                  <a:t>fonksiyonunda a, b ve c rakam ve tam sayılı olduğuna göre fonksiyonun alabileceği maksimum değer kaçtır?</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𝐹</m:t>
                      </m:r>
                      <m:r>
                        <a:rPr lang="tr-TR" i="1" smtClean="0">
                          <a:effectLst/>
                          <a:latin typeface="Cambria Math" panose="02040503050406030204" pitchFamily="18" charset="0"/>
                        </a:rPr>
                        <m:t> = 3</m:t>
                      </m:r>
                      <m:r>
                        <a:rPr lang="tr-TR" i="1" smtClean="0">
                          <a:effectLst/>
                          <a:latin typeface="Cambria Math" panose="02040503050406030204" pitchFamily="18" charset="0"/>
                        </a:rPr>
                        <m:t>𝑎</m:t>
                      </m:r>
                      <m:r>
                        <a:rPr lang="tr-TR" i="1" smtClean="0">
                          <a:effectLst/>
                          <a:latin typeface="Cambria Math" panose="02040503050406030204" pitchFamily="18" charset="0"/>
                        </a:rPr>
                        <m:t>−2</m:t>
                      </m:r>
                      <m:r>
                        <a:rPr lang="tr-TR" i="1" smtClean="0">
                          <a:effectLst/>
                          <a:latin typeface="Cambria Math" panose="02040503050406030204" pitchFamily="18" charset="0"/>
                        </a:rPr>
                        <m:t>𝑏</m:t>
                      </m:r>
                      <m:r>
                        <a:rPr lang="tr-TR" i="1" smtClean="0">
                          <a:effectLst/>
                          <a:latin typeface="Cambria Math" panose="02040503050406030204" pitchFamily="18" charset="0"/>
                        </a:rPr>
                        <m:t>+5</m:t>
                      </m:r>
                      <m:r>
                        <a:rPr lang="tr-TR" i="1" smtClean="0">
                          <a:effectLst/>
                          <a:latin typeface="Cambria Math" panose="02040503050406030204" pitchFamily="18" charset="0"/>
                        </a:rPr>
                        <m:t>𝑐</m:t>
                      </m:r>
                      <m:r>
                        <a:rPr lang="tr-TR" i="1" smtClean="0">
                          <a:effectLst/>
                          <a:latin typeface="Cambria Math" panose="02040503050406030204" pitchFamily="18" charset="0"/>
                        </a:rPr>
                        <m:t>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𝑎</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𝑏</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 ≤9</m:t>
                      </m:r>
                    </m:oMath>
                  </m:oMathPara>
                </a14:m>
                <a:endParaRPr lang="tr-TR">
                  <a:effectLst/>
                </a:endParaRPr>
              </a:p>
              <a:p>
                <a:pPr algn="ctr"/>
                <a:r>
                  <a:rPr lang="tr-TR">
                    <a:effectLst/>
                  </a:rPr>
                  <a:t>a,b ve c tam sayılı</a:t>
                </a:r>
                <a:endParaRPr lang="tr-TR"/>
              </a:p>
            </p:txBody>
          </p:sp>
        </mc:Choice>
        <mc:Fallback xmlns="">
          <p:sp>
            <p:nvSpPr>
              <p:cNvPr id="2" name="İçerik Yer Tutucusu 1">
                <a:extLst>
                  <a:ext uri="{FF2B5EF4-FFF2-40B4-BE49-F238E27FC236}">
                    <a16:creationId xmlns:a16="http://schemas.microsoft.com/office/drawing/2014/main" id="{36D668C9-99AC-7400-84C5-A8145CEC3FE0}"/>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A35EB07-12BF-93BA-88FA-717D1763882D}"/>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7639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7D84244-6D20-890E-8AD8-AE2C6FD4585B}"/>
              </a:ext>
            </a:extLst>
          </p:cNvPr>
          <p:cNvSpPr>
            <a:spLocks noGrp="1"/>
          </p:cNvSpPr>
          <p:nvPr>
            <p:ph type="title"/>
          </p:nvPr>
        </p:nvSpPr>
        <p:spPr/>
        <p:txBody>
          <a:bodyPr/>
          <a:lstStyle/>
          <a:p>
            <a:r>
              <a:rPr lang="tr-TR"/>
              <a:t>Dal ve Sınır Algoritması</a:t>
            </a:r>
          </a:p>
        </p:txBody>
      </p:sp>
      <p:sp>
        <p:nvSpPr>
          <p:cNvPr id="4" name="Rectangle 3">
            <a:extLst>
              <a:ext uri="{FF2B5EF4-FFF2-40B4-BE49-F238E27FC236}">
                <a16:creationId xmlns:a16="http://schemas.microsoft.com/office/drawing/2014/main" id="{2CF54EAC-A0CC-A058-6555-71D8DCAC7EC8}"/>
              </a:ext>
            </a:extLst>
          </p:cNvPr>
          <p:cNvSpPr/>
          <p:nvPr/>
        </p:nvSpPr>
        <p:spPr>
          <a:xfrm>
            <a:off x="3131840" y="1124744"/>
            <a:ext cx="1287262" cy="489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a:t>Z= 14.66 </a:t>
            </a:r>
          </a:p>
          <a:p>
            <a:pPr algn="ctr"/>
            <a:r>
              <a:rPr lang="tr-TR" sz="1200"/>
              <a:t>X1=2.44</a:t>
            </a:r>
            <a:endParaRPr lang="tr-TR" sz="1200" dirty="0"/>
          </a:p>
        </p:txBody>
      </p:sp>
      <p:sp>
        <p:nvSpPr>
          <p:cNvPr id="5" name="Rectangle 4">
            <a:extLst>
              <a:ext uri="{FF2B5EF4-FFF2-40B4-BE49-F238E27FC236}">
                <a16:creationId xmlns:a16="http://schemas.microsoft.com/office/drawing/2014/main" id="{56CD526D-7BE3-0DC1-7A51-9F44B9B97C5D}"/>
              </a:ext>
            </a:extLst>
          </p:cNvPr>
          <p:cNvSpPr/>
          <p:nvPr/>
        </p:nvSpPr>
        <p:spPr>
          <a:xfrm>
            <a:off x="1867429" y="2149551"/>
            <a:ext cx="993653"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Z=13.9</a:t>
            </a:r>
          </a:p>
          <a:p>
            <a:pPr algn="ctr"/>
            <a:r>
              <a:rPr lang="tr-TR" sz="1200" dirty="0"/>
              <a:t>x1=2</a:t>
            </a:r>
          </a:p>
          <a:p>
            <a:pPr algn="ctr"/>
            <a:r>
              <a:rPr lang="tr-TR" sz="1200" dirty="0"/>
              <a:t>X2=3.3</a:t>
            </a:r>
          </a:p>
          <a:p>
            <a:pPr algn="ctr"/>
            <a:r>
              <a:rPr lang="tr-TR" sz="1200" dirty="0"/>
              <a:t>AS=13</a:t>
            </a:r>
          </a:p>
        </p:txBody>
      </p:sp>
      <p:sp>
        <p:nvSpPr>
          <p:cNvPr id="6" name="Rectangle 5">
            <a:extLst>
              <a:ext uri="{FF2B5EF4-FFF2-40B4-BE49-F238E27FC236}">
                <a16:creationId xmlns:a16="http://schemas.microsoft.com/office/drawing/2014/main" id="{43D8E72A-E738-0410-57F2-5009901DCB4C}"/>
              </a:ext>
            </a:extLst>
          </p:cNvPr>
          <p:cNvSpPr/>
          <p:nvPr/>
        </p:nvSpPr>
        <p:spPr>
          <a:xfrm>
            <a:off x="4431213" y="2163210"/>
            <a:ext cx="1182577"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u="sng" dirty="0"/>
              <a:t>Z=14.58</a:t>
            </a:r>
          </a:p>
          <a:p>
            <a:pPr algn="ctr"/>
            <a:r>
              <a:rPr lang="tr-TR" sz="1200" dirty="0"/>
              <a:t>X1=3</a:t>
            </a:r>
          </a:p>
          <a:p>
            <a:pPr algn="ctr"/>
            <a:r>
              <a:rPr lang="tr-TR" sz="1200" dirty="0"/>
              <a:t>X2=2.86</a:t>
            </a:r>
          </a:p>
          <a:p>
            <a:pPr algn="ctr"/>
            <a:r>
              <a:rPr lang="tr-TR" sz="1200" dirty="0"/>
              <a:t>AS=14</a:t>
            </a:r>
          </a:p>
        </p:txBody>
      </p:sp>
      <p:cxnSp>
        <p:nvCxnSpPr>
          <p:cNvPr id="7" name="Straight Arrow Connector 7">
            <a:extLst>
              <a:ext uri="{FF2B5EF4-FFF2-40B4-BE49-F238E27FC236}">
                <a16:creationId xmlns:a16="http://schemas.microsoft.com/office/drawing/2014/main" id="{FFAF294A-BBCB-5023-D35A-02CA539AA997}"/>
              </a:ext>
            </a:extLst>
          </p:cNvPr>
          <p:cNvCxnSpPr>
            <a:cxnSpLocks/>
            <a:stCxn id="4" idx="2"/>
            <a:endCxn id="5" idx="0"/>
          </p:cNvCxnSpPr>
          <p:nvPr/>
        </p:nvCxnSpPr>
        <p:spPr>
          <a:xfrm flipH="1">
            <a:off x="2364256" y="1614661"/>
            <a:ext cx="1411215" cy="53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C759FC49-6C06-3FB9-94B3-434A060A15EC}"/>
              </a:ext>
            </a:extLst>
          </p:cNvPr>
          <p:cNvCxnSpPr>
            <a:cxnSpLocks/>
            <a:stCxn id="4" idx="2"/>
            <a:endCxn id="6" idx="0"/>
          </p:cNvCxnSpPr>
          <p:nvPr/>
        </p:nvCxnSpPr>
        <p:spPr>
          <a:xfrm>
            <a:off x="3775471" y="1614661"/>
            <a:ext cx="1247031" cy="54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DEFD36BF-91B7-CCE8-585B-70CB189F0632}"/>
              </a:ext>
            </a:extLst>
          </p:cNvPr>
          <p:cNvSpPr txBox="1"/>
          <p:nvPr/>
        </p:nvSpPr>
        <p:spPr>
          <a:xfrm rot="19053360">
            <a:off x="4136012" y="3237797"/>
            <a:ext cx="566181" cy="276999"/>
          </a:xfrm>
          <a:prstGeom prst="rect">
            <a:avLst/>
          </a:prstGeom>
          <a:noFill/>
        </p:spPr>
        <p:txBody>
          <a:bodyPr wrap="none" rtlCol="0">
            <a:spAutoFit/>
          </a:bodyPr>
          <a:lstStyle/>
          <a:p>
            <a:r>
              <a:rPr lang="tr-TR" sz="1200" dirty="0"/>
              <a:t>X2≤2</a:t>
            </a:r>
          </a:p>
        </p:txBody>
      </p:sp>
      <p:sp>
        <p:nvSpPr>
          <p:cNvPr id="10" name="TextBox 13">
            <a:extLst>
              <a:ext uri="{FF2B5EF4-FFF2-40B4-BE49-F238E27FC236}">
                <a16:creationId xmlns:a16="http://schemas.microsoft.com/office/drawing/2014/main" id="{11CFF5D6-DEB3-760F-9731-1142D2849135}"/>
              </a:ext>
            </a:extLst>
          </p:cNvPr>
          <p:cNvSpPr txBox="1"/>
          <p:nvPr/>
        </p:nvSpPr>
        <p:spPr>
          <a:xfrm rot="1312983">
            <a:off x="4329347" y="1710194"/>
            <a:ext cx="566181" cy="276999"/>
          </a:xfrm>
          <a:prstGeom prst="rect">
            <a:avLst/>
          </a:prstGeom>
          <a:noFill/>
        </p:spPr>
        <p:txBody>
          <a:bodyPr wrap="none" rtlCol="0">
            <a:spAutoFit/>
          </a:bodyPr>
          <a:lstStyle/>
          <a:p>
            <a:r>
              <a:rPr lang="tr-TR" sz="1200" dirty="0"/>
              <a:t>X1≥3</a:t>
            </a:r>
          </a:p>
        </p:txBody>
      </p:sp>
      <p:sp>
        <p:nvSpPr>
          <p:cNvPr id="11" name="Rectangle 20">
            <a:extLst>
              <a:ext uri="{FF2B5EF4-FFF2-40B4-BE49-F238E27FC236}">
                <a16:creationId xmlns:a16="http://schemas.microsoft.com/office/drawing/2014/main" id="{DE224167-2359-5C3A-493D-E0BF4920A6E9}"/>
              </a:ext>
            </a:extLst>
          </p:cNvPr>
          <p:cNvSpPr/>
          <p:nvPr/>
        </p:nvSpPr>
        <p:spPr>
          <a:xfrm>
            <a:off x="3664728" y="3815992"/>
            <a:ext cx="999231" cy="79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Z=14</a:t>
            </a:r>
          </a:p>
          <a:p>
            <a:pPr algn="ctr"/>
            <a:r>
              <a:rPr lang="tr-TR" sz="1200" dirty="0"/>
              <a:t>X1=4</a:t>
            </a:r>
          </a:p>
          <a:p>
            <a:pPr algn="ctr"/>
            <a:r>
              <a:rPr lang="tr-TR" sz="1200" dirty="0"/>
              <a:t>X2=2</a:t>
            </a:r>
          </a:p>
          <a:p>
            <a:pPr algn="ctr"/>
            <a:r>
              <a:rPr lang="tr-TR" sz="1200" dirty="0"/>
              <a:t>AS=14</a:t>
            </a:r>
          </a:p>
        </p:txBody>
      </p:sp>
      <p:sp>
        <p:nvSpPr>
          <p:cNvPr id="12" name="Rectangle 21">
            <a:extLst>
              <a:ext uri="{FF2B5EF4-FFF2-40B4-BE49-F238E27FC236}">
                <a16:creationId xmlns:a16="http://schemas.microsoft.com/office/drawing/2014/main" id="{F67CCCA6-EA00-9949-ABB2-4CB967B852E2}"/>
              </a:ext>
            </a:extLst>
          </p:cNvPr>
          <p:cNvSpPr/>
          <p:nvPr/>
        </p:nvSpPr>
        <p:spPr>
          <a:xfrm>
            <a:off x="5295753" y="3936034"/>
            <a:ext cx="1694156" cy="62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No </a:t>
            </a:r>
            <a:r>
              <a:rPr lang="tr-TR" sz="1200" dirty="0" err="1"/>
              <a:t>feasible</a:t>
            </a:r>
            <a:r>
              <a:rPr lang="tr-TR" sz="1200" dirty="0"/>
              <a:t> </a:t>
            </a:r>
            <a:r>
              <a:rPr lang="tr-TR" sz="1200" dirty="0" err="1"/>
              <a:t>solution</a:t>
            </a:r>
            <a:endParaRPr lang="tr-TR" sz="1200" dirty="0"/>
          </a:p>
        </p:txBody>
      </p:sp>
      <p:cxnSp>
        <p:nvCxnSpPr>
          <p:cNvPr id="13" name="Straight Arrow Connector 23">
            <a:extLst>
              <a:ext uri="{FF2B5EF4-FFF2-40B4-BE49-F238E27FC236}">
                <a16:creationId xmlns:a16="http://schemas.microsoft.com/office/drawing/2014/main" id="{F9CB9C49-E6EA-BD51-BF0C-86B0BFFCC236}"/>
              </a:ext>
            </a:extLst>
          </p:cNvPr>
          <p:cNvCxnSpPr>
            <a:cxnSpLocks/>
            <a:stCxn id="6" idx="2"/>
            <a:endCxn id="11" idx="0"/>
          </p:cNvCxnSpPr>
          <p:nvPr/>
        </p:nvCxnSpPr>
        <p:spPr>
          <a:xfrm flipH="1">
            <a:off x="4164344" y="3041059"/>
            <a:ext cx="858158" cy="77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5">
            <a:extLst>
              <a:ext uri="{FF2B5EF4-FFF2-40B4-BE49-F238E27FC236}">
                <a16:creationId xmlns:a16="http://schemas.microsoft.com/office/drawing/2014/main" id="{E94AC557-62B1-0EC1-5F42-77AF408EFB96}"/>
              </a:ext>
            </a:extLst>
          </p:cNvPr>
          <p:cNvCxnSpPr>
            <a:cxnSpLocks/>
            <a:stCxn id="6" idx="2"/>
            <a:endCxn id="12" idx="0"/>
          </p:cNvCxnSpPr>
          <p:nvPr/>
        </p:nvCxnSpPr>
        <p:spPr>
          <a:xfrm>
            <a:off x="5022502" y="3041059"/>
            <a:ext cx="1120329" cy="89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26">
            <a:extLst>
              <a:ext uri="{FF2B5EF4-FFF2-40B4-BE49-F238E27FC236}">
                <a16:creationId xmlns:a16="http://schemas.microsoft.com/office/drawing/2014/main" id="{A7D1699B-1713-84B1-A504-C8BE9ED6253E}"/>
              </a:ext>
            </a:extLst>
          </p:cNvPr>
          <p:cNvSpPr txBox="1"/>
          <p:nvPr/>
        </p:nvSpPr>
        <p:spPr>
          <a:xfrm rot="20103541">
            <a:off x="2518171" y="1703678"/>
            <a:ext cx="566181" cy="276999"/>
          </a:xfrm>
          <a:prstGeom prst="rect">
            <a:avLst/>
          </a:prstGeom>
          <a:noFill/>
        </p:spPr>
        <p:txBody>
          <a:bodyPr wrap="none" rtlCol="0">
            <a:spAutoFit/>
          </a:bodyPr>
          <a:lstStyle/>
          <a:p>
            <a:r>
              <a:rPr lang="tr-TR" sz="1200" dirty="0"/>
              <a:t>X1≤2</a:t>
            </a:r>
          </a:p>
        </p:txBody>
      </p:sp>
      <p:sp>
        <p:nvSpPr>
          <p:cNvPr id="16" name="TextBox 27">
            <a:extLst>
              <a:ext uri="{FF2B5EF4-FFF2-40B4-BE49-F238E27FC236}">
                <a16:creationId xmlns:a16="http://schemas.microsoft.com/office/drawing/2014/main" id="{E637ACD5-A896-D04C-0934-8E55C7874D5B}"/>
              </a:ext>
            </a:extLst>
          </p:cNvPr>
          <p:cNvSpPr txBox="1"/>
          <p:nvPr/>
        </p:nvSpPr>
        <p:spPr>
          <a:xfrm rot="2412322">
            <a:off x="5498499" y="3320592"/>
            <a:ext cx="566181" cy="276999"/>
          </a:xfrm>
          <a:prstGeom prst="rect">
            <a:avLst/>
          </a:prstGeom>
          <a:noFill/>
        </p:spPr>
        <p:txBody>
          <a:bodyPr wrap="none" rtlCol="0">
            <a:spAutoFit/>
          </a:bodyPr>
          <a:lstStyle/>
          <a:p>
            <a:r>
              <a:rPr lang="tr-TR" sz="1200" dirty="0"/>
              <a:t>X2≥3</a:t>
            </a:r>
          </a:p>
        </p:txBody>
      </p:sp>
      <p:sp>
        <p:nvSpPr>
          <p:cNvPr id="17" name="TextBox 86">
            <a:extLst>
              <a:ext uri="{FF2B5EF4-FFF2-40B4-BE49-F238E27FC236}">
                <a16:creationId xmlns:a16="http://schemas.microsoft.com/office/drawing/2014/main" id="{2EEB165C-1585-FDC4-ABDB-85F08ABEDA67}"/>
              </a:ext>
            </a:extLst>
          </p:cNvPr>
          <p:cNvSpPr txBox="1"/>
          <p:nvPr/>
        </p:nvSpPr>
        <p:spPr>
          <a:xfrm>
            <a:off x="2826089" y="2422143"/>
            <a:ext cx="569387" cy="276999"/>
          </a:xfrm>
          <a:prstGeom prst="rect">
            <a:avLst/>
          </a:prstGeom>
          <a:noFill/>
        </p:spPr>
        <p:txBody>
          <a:bodyPr wrap="none" rtlCol="0">
            <a:spAutoFit/>
          </a:bodyPr>
          <a:lstStyle/>
          <a:p>
            <a:r>
              <a:rPr lang="tr-TR" sz="1200" dirty="0"/>
              <a:t>AS&lt;Z</a:t>
            </a:r>
          </a:p>
        </p:txBody>
      </p:sp>
      <p:sp>
        <p:nvSpPr>
          <p:cNvPr id="18" name="TextBox 87">
            <a:extLst>
              <a:ext uri="{FF2B5EF4-FFF2-40B4-BE49-F238E27FC236}">
                <a16:creationId xmlns:a16="http://schemas.microsoft.com/office/drawing/2014/main" id="{37967A88-6C68-9A7B-52A2-A2F2B5303178}"/>
              </a:ext>
            </a:extLst>
          </p:cNvPr>
          <p:cNvSpPr txBox="1"/>
          <p:nvPr/>
        </p:nvSpPr>
        <p:spPr>
          <a:xfrm>
            <a:off x="5581707" y="2479897"/>
            <a:ext cx="569387" cy="276999"/>
          </a:xfrm>
          <a:prstGeom prst="rect">
            <a:avLst/>
          </a:prstGeom>
          <a:noFill/>
        </p:spPr>
        <p:txBody>
          <a:bodyPr wrap="none" rtlCol="0">
            <a:spAutoFit/>
          </a:bodyPr>
          <a:lstStyle/>
          <a:p>
            <a:r>
              <a:rPr lang="tr-TR" sz="1200" dirty="0"/>
              <a:t>AS&lt;Z</a:t>
            </a:r>
          </a:p>
        </p:txBody>
      </p:sp>
      <p:sp>
        <p:nvSpPr>
          <p:cNvPr id="19" name="TextBox 88">
            <a:extLst>
              <a:ext uri="{FF2B5EF4-FFF2-40B4-BE49-F238E27FC236}">
                <a16:creationId xmlns:a16="http://schemas.microsoft.com/office/drawing/2014/main" id="{2B928220-E617-4CC4-3AC2-CE88766C5094}"/>
              </a:ext>
            </a:extLst>
          </p:cNvPr>
          <p:cNvSpPr txBox="1"/>
          <p:nvPr/>
        </p:nvSpPr>
        <p:spPr>
          <a:xfrm>
            <a:off x="4629080" y="4075016"/>
            <a:ext cx="569387" cy="276999"/>
          </a:xfrm>
          <a:prstGeom prst="rect">
            <a:avLst/>
          </a:prstGeom>
          <a:noFill/>
        </p:spPr>
        <p:txBody>
          <a:bodyPr wrap="none" rtlCol="0">
            <a:spAutoFit/>
          </a:bodyPr>
          <a:lstStyle/>
          <a:p>
            <a:r>
              <a:rPr lang="tr-TR" sz="1200" dirty="0"/>
              <a:t>AS=Z</a:t>
            </a:r>
          </a:p>
        </p:txBody>
      </p:sp>
      <mc:AlternateContent xmlns:mc="http://schemas.openxmlformats.org/markup-compatibility/2006" xmlns:a14="http://schemas.microsoft.com/office/drawing/2010/main">
        <mc:Choice Requires="a14">
          <p:sp>
            <p:nvSpPr>
              <p:cNvPr id="20" name="TextBox 94">
                <a:extLst>
                  <a:ext uri="{FF2B5EF4-FFF2-40B4-BE49-F238E27FC236}">
                    <a16:creationId xmlns:a16="http://schemas.microsoft.com/office/drawing/2014/main" id="{B19627A2-CC99-5F6A-EBFC-C975ABB8A2FD}"/>
                  </a:ext>
                </a:extLst>
              </p:cNvPr>
              <p:cNvSpPr txBox="1"/>
              <p:nvPr/>
            </p:nvSpPr>
            <p:spPr>
              <a:xfrm>
                <a:off x="4431213" y="884144"/>
                <a:ext cx="1652055"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0" name="TextBox 94">
                <a:extLst>
                  <a:ext uri="{FF2B5EF4-FFF2-40B4-BE49-F238E27FC236}">
                    <a16:creationId xmlns:a16="http://schemas.microsoft.com/office/drawing/2014/main" id="{B19627A2-CC99-5F6A-EBFC-C975ABB8A2FD}"/>
                  </a:ext>
                </a:extLst>
              </p:cNvPr>
              <p:cNvSpPr txBox="1">
                <a:spLocks noRot="1" noChangeAspect="1" noMove="1" noResize="1" noEditPoints="1" noAdjustHandles="1" noChangeArrowheads="1" noChangeShapeType="1" noTextEdit="1"/>
              </p:cNvSpPr>
              <p:nvPr/>
            </p:nvSpPr>
            <p:spPr>
              <a:xfrm>
                <a:off x="4431213" y="884144"/>
                <a:ext cx="1652055" cy="129266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TextBox 95">
                <a:extLst>
                  <a:ext uri="{FF2B5EF4-FFF2-40B4-BE49-F238E27FC236}">
                    <a16:creationId xmlns:a16="http://schemas.microsoft.com/office/drawing/2014/main" id="{048632DD-AAA2-C83E-D323-F989164B8444}"/>
                  </a:ext>
                </a:extLst>
              </p:cNvPr>
              <p:cNvSpPr txBox="1"/>
              <p:nvPr/>
            </p:nvSpPr>
            <p:spPr>
              <a:xfrm>
                <a:off x="6025328" y="2142951"/>
                <a:ext cx="1502976"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1" name="TextBox 95">
                <a:extLst>
                  <a:ext uri="{FF2B5EF4-FFF2-40B4-BE49-F238E27FC236}">
                    <a16:creationId xmlns:a16="http://schemas.microsoft.com/office/drawing/2014/main" id="{048632DD-AAA2-C83E-D323-F989164B8444}"/>
                  </a:ext>
                </a:extLst>
              </p:cNvPr>
              <p:cNvSpPr txBox="1">
                <a:spLocks noRot="1" noChangeAspect="1" noMove="1" noResize="1" noEditPoints="1" noAdjustHandles="1" noChangeArrowheads="1" noChangeShapeType="1" noTextEdit="1"/>
              </p:cNvSpPr>
              <p:nvPr/>
            </p:nvSpPr>
            <p:spPr>
              <a:xfrm>
                <a:off x="6025328" y="2142951"/>
                <a:ext cx="1502976" cy="1477328"/>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TextBox 97">
                <a:extLst>
                  <a:ext uri="{FF2B5EF4-FFF2-40B4-BE49-F238E27FC236}">
                    <a16:creationId xmlns:a16="http://schemas.microsoft.com/office/drawing/2014/main" id="{3C160615-97E4-C86E-42E2-D2BD6296EDAF}"/>
                  </a:ext>
                </a:extLst>
              </p:cNvPr>
              <p:cNvSpPr txBox="1"/>
              <p:nvPr/>
            </p:nvSpPr>
            <p:spPr>
              <a:xfrm>
                <a:off x="287741" y="2202495"/>
                <a:ext cx="1457258"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trike="sngStrike" smtClean="0">
                              <a:latin typeface="Cambria Math" panose="02040503050406030204" pitchFamily="18" charset="0"/>
                            </a:rPr>
                          </m:ctrlPr>
                        </m:sSubPr>
                        <m:e>
                          <m:r>
                            <a:rPr lang="tr-TR" sz="1200" b="0" i="1" strike="sngStrike" smtClean="0">
                              <a:latin typeface="Cambria Math" panose="02040503050406030204" pitchFamily="18" charset="0"/>
                            </a:rPr>
                            <m:t>𝑥</m:t>
                          </m:r>
                        </m:e>
                        <m:sub>
                          <m:r>
                            <a:rPr lang="tr-TR" sz="1200" b="0" i="1" strike="sngStrike" smtClean="0">
                              <a:latin typeface="Cambria Math" panose="02040503050406030204" pitchFamily="18" charset="0"/>
                            </a:rPr>
                            <m:t>1</m:t>
                          </m:r>
                        </m:sub>
                      </m:sSub>
                      <m:r>
                        <a:rPr lang="tr-TR" sz="1200" b="0" i="1" strike="sngStrike" smtClean="0">
                          <a:latin typeface="Cambria Math" panose="02040503050406030204" pitchFamily="18" charset="0"/>
                          <a:ea typeface="Cambria Math" panose="02040503050406030204" pitchFamily="18" charset="0"/>
                        </a:rPr>
                        <m:t>≤4</m:t>
                      </m:r>
                    </m:oMath>
                  </m:oMathPara>
                </a14:m>
                <a:endParaRPr lang="tr-TR" sz="1200" b="0" strike="sngStrike"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2" name="TextBox 97">
                <a:extLst>
                  <a:ext uri="{FF2B5EF4-FFF2-40B4-BE49-F238E27FC236}">
                    <a16:creationId xmlns:a16="http://schemas.microsoft.com/office/drawing/2014/main" id="{3C160615-97E4-C86E-42E2-D2BD6296EDAF}"/>
                  </a:ext>
                </a:extLst>
              </p:cNvPr>
              <p:cNvSpPr txBox="1">
                <a:spLocks noRot="1" noChangeAspect="1" noMove="1" noResize="1" noEditPoints="1" noAdjustHandles="1" noChangeArrowheads="1" noChangeShapeType="1" noTextEdit="1"/>
              </p:cNvSpPr>
              <p:nvPr/>
            </p:nvSpPr>
            <p:spPr>
              <a:xfrm>
                <a:off x="287741" y="2202495"/>
                <a:ext cx="1457258" cy="1477328"/>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TextBox 98">
                <a:extLst>
                  <a:ext uri="{FF2B5EF4-FFF2-40B4-BE49-F238E27FC236}">
                    <a16:creationId xmlns:a16="http://schemas.microsoft.com/office/drawing/2014/main" id="{5B137834-7A04-6229-8560-0C61337A80E8}"/>
                  </a:ext>
                </a:extLst>
              </p:cNvPr>
              <p:cNvSpPr txBox="1"/>
              <p:nvPr/>
            </p:nvSpPr>
            <p:spPr>
              <a:xfrm>
                <a:off x="7001300" y="3805435"/>
                <a:ext cx="1457258"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3" name="TextBox 98">
                <a:extLst>
                  <a:ext uri="{FF2B5EF4-FFF2-40B4-BE49-F238E27FC236}">
                    <a16:creationId xmlns:a16="http://schemas.microsoft.com/office/drawing/2014/main" id="{5B137834-7A04-6229-8560-0C61337A80E8}"/>
                  </a:ext>
                </a:extLst>
              </p:cNvPr>
              <p:cNvSpPr txBox="1">
                <a:spLocks noRot="1" noChangeAspect="1" noMove="1" noResize="1" noEditPoints="1" noAdjustHandles="1" noChangeArrowheads="1" noChangeShapeType="1" noTextEdit="1"/>
              </p:cNvSpPr>
              <p:nvPr/>
            </p:nvSpPr>
            <p:spPr>
              <a:xfrm>
                <a:off x="7001300" y="3805435"/>
                <a:ext cx="1457258" cy="1661993"/>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TextBox 99">
                <a:extLst>
                  <a:ext uri="{FF2B5EF4-FFF2-40B4-BE49-F238E27FC236}">
                    <a16:creationId xmlns:a16="http://schemas.microsoft.com/office/drawing/2014/main" id="{39AB909D-E531-2C73-C1A3-04A650A2FE41}"/>
                  </a:ext>
                </a:extLst>
              </p:cNvPr>
              <p:cNvSpPr txBox="1"/>
              <p:nvPr/>
            </p:nvSpPr>
            <p:spPr>
              <a:xfrm>
                <a:off x="2147342" y="3763881"/>
                <a:ext cx="142282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4" name="TextBox 99">
                <a:extLst>
                  <a:ext uri="{FF2B5EF4-FFF2-40B4-BE49-F238E27FC236}">
                    <a16:creationId xmlns:a16="http://schemas.microsoft.com/office/drawing/2014/main" id="{39AB909D-E531-2C73-C1A3-04A650A2FE41}"/>
                  </a:ext>
                </a:extLst>
              </p:cNvPr>
              <p:cNvSpPr txBox="1">
                <a:spLocks noRot="1" noChangeAspect="1" noMove="1" noResize="1" noEditPoints="1" noAdjustHandles="1" noChangeArrowheads="1" noChangeShapeType="1" noTextEdit="1"/>
              </p:cNvSpPr>
              <p:nvPr/>
            </p:nvSpPr>
            <p:spPr>
              <a:xfrm>
                <a:off x="2147342" y="3763881"/>
                <a:ext cx="1422825" cy="1661993"/>
              </a:xfrm>
              <a:prstGeom prst="rect">
                <a:avLst/>
              </a:prstGeom>
              <a:blipFill>
                <a:blip r:embed="rId6"/>
                <a:stretch>
                  <a:fillRect/>
                </a:stretch>
              </a:blipFill>
            </p:spPr>
            <p:txBody>
              <a:bodyPr/>
              <a:lstStyle/>
              <a:p>
                <a:r>
                  <a:rPr lang="tr-TR">
                    <a:noFill/>
                  </a:rPr>
                  <a:t> </a:t>
                </a:r>
              </a:p>
            </p:txBody>
          </p:sp>
        </mc:Fallback>
      </mc:AlternateContent>
      <p:sp>
        <p:nvSpPr>
          <p:cNvPr id="25" name="Arrow: Up 103">
            <a:extLst>
              <a:ext uri="{FF2B5EF4-FFF2-40B4-BE49-F238E27FC236}">
                <a16:creationId xmlns:a16="http://schemas.microsoft.com/office/drawing/2014/main" id="{1D18CCD0-E269-32C6-60A7-D589CF2FB37E}"/>
              </a:ext>
            </a:extLst>
          </p:cNvPr>
          <p:cNvSpPr/>
          <p:nvPr/>
        </p:nvSpPr>
        <p:spPr>
          <a:xfrm>
            <a:off x="4055808" y="5157192"/>
            <a:ext cx="484632"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73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animBg="1"/>
      <p:bldP spid="12" grpId="0" animBg="1"/>
      <p:bldP spid="15" grpId="0"/>
      <p:bldP spid="16" grpId="0"/>
      <p:bldP spid="17" grpId="0"/>
      <p:bldP spid="18" grpId="0"/>
      <p:bldP spid="19" grpId="0"/>
      <p:bldP spid="20" grpId="0"/>
      <p:bldP spid="21" grpId="0"/>
      <p:bldP spid="22" grpId="0"/>
      <p:bldP spid="23" grpId="0"/>
      <p:bldP spid="24" grpId="0"/>
      <p:bldP spid="2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EF013EF-6DFC-609F-FE90-B6489FBC9E05}"/>
                  </a:ext>
                </a:extLst>
              </p:cNvPr>
              <p:cNvSpPr>
                <a:spLocks noGrp="1"/>
              </p:cNvSpPr>
              <p:nvPr>
                <p:ph idx="1"/>
              </p:nvPr>
            </p:nvSpPr>
            <p:spPr/>
            <p:txBody>
              <a:bodyPr>
                <a:normAutofit/>
              </a:bodyPr>
              <a:lstStyle/>
              <a:p>
                <a:r>
                  <a:rPr lang="tr-TR">
                    <a:effectLst/>
                  </a:rPr>
                  <a:t>Bir kimya işleme firması ileriye dönük üretim ihtiyaçlarını ve üretim maliyetlerini tabloda görüldüğü şekilde belirlemiştir. </a:t>
                </a:r>
              </a:p>
              <a:p>
                <a:endParaRPr lang="tr-TR"/>
              </a:p>
              <a:p>
                <a:r>
                  <a:rPr lang="tr-TR">
                    <a:effectLst/>
                  </a:rPr>
                  <a:t>Firmanın aylık üretim kapasitesi normal mesai için 6000 birim ve fazla mesai için 3000 birimdir. Aylık depolama maliyeti 7.5 ₺'dır. Eğer Aralık sonunda 500 birimden daha fazla stok varsa, 500 birim üzerindeki kısma 15 ₺ depolama maliyeti birim başına uygulanır. Altı ayın sonunda envanter istenmediğine göre, optimum üretim planını bulunuz.</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ayda j yoluyla yapılan üretim. j=1 normal mesai, j=2 fazla mesai</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m:t>
                    </m:r>
                  </m:oMath>
                </a14:m>
                <a:r>
                  <a:rPr lang="tr-TR">
                    <a:effectLst/>
                  </a:rPr>
                  <a:t> i. ay sonundaki stok miktarı,</a:t>
                </a:r>
                <a:endParaRPr lang="tr-TR"/>
              </a:p>
            </p:txBody>
          </p:sp>
        </mc:Choice>
        <mc:Fallback xmlns="">
          <p:sp>
            <p:nvSpPr>
              <p:cNvPr id="2" name="İçerik Yer Tutucusu 1">
                <a:extLst>
                  <a:ext uri="{FF2B5EF4-FFF2-40B4-BE49-F238E27FC236}">
                    <a16:creationId xmlns:a16="http://schemas.microsoft.com/office/drawing/2014/main" id="{7EF013EF-6DFC-609F-FE90-B6489FBC9E05}"/>
                  </a:ext>
                </a:extLst>
              </p:cNvPr>
              <p:cNvSpPr>
                <a:spLocks noGrp="1" noRot="1" noChangeAspect="1" noMove="1" noResize="1" noEditPoints="1" noAdjustHandles="1" noChangeArrowheads="1" noChangeShapeType="1" noTextEdit="1"/>
              </p:cNvSpPr>
              <p:nvPr>
                <p:ph idx="1"/>
              </p:nvPr>
            </p:nvSpPr>
            <p:spPr>
              <a:blipFill>
                <a:blip r:embed="rId2"/>
                <a:stretch>
                  <a:fillRect l="-435"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9821297-6C48-572E-0611-7D8F74B68264}"/>
              </a:ext>
            </a:extLst>
          </p:cNvPr>
          <p:cNvSpPr>
            <a:spLocks noGrp="1"/>
          </p:cNvSpPr>
          <p:nvPr>
            <p:ph type="title"/>
          </p:nvPr>
        </p:nvSpPr>
        <p:spPr/>
        <p:txBody>
          <a:bodyPr/>
          <a:lstStyle/>
          <a:p>
            <a:r>
              <a:rPr lang="tr-TR"/>
              <a:t>Kimya Fabrikası Üretim</a:t>
            </a:r>
          </a:p>
        </p:txBody>
      </p:sp>
      <p:pic>
        <p:nvPicPr>
          <p:cNvPr id="5" name="Resim 4">
            <a:extLst>
              <a:ext uri="{FF2B5EF4-FFF2-40B4-BE49-F238E27FC236}">
                <a16:creationId xmlns:a16="http://schemas.microsoft.com/office/drawing/2014/main" id="{095E54E0-6F84-0173-9768-4632405C5D03}"/>
              </a:ext>
            </a:extLst>
          </p:cNvPr>
          <p:cNvPicPr>
            <a:picLocks noChangeAspect="1"/>
          </p:cNvPicPr>
          <p:nvPr/>
        </p:nvPicPr>
        <p:blipFill>
          <a:blip r:embed="rId3"/>
          <a:stretch>
            <a:fillRect/>
          </a:stretch>
        </p:blipFill>
        <p:spPr>
          <a:xfrm>
            <a:off x="4860032" y="4365104"/>
            <a:ext cx="3382104" cy="186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690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AC76F-BC2F-F3A6-6B02-344CD4814F1B}"/>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+ 35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+ 34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+ 26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41</m:t>
                          </m:r>
                        </m:sub>
                      </m:sSub>
                      <m:r>
                        <a:rPr lang="tr-TR" i="1" smtClean="0">
                          <a:effectLst/>
                          <a:latin typeface="Cambria Math" panose="02040503050406030204" pitchFamily="18" charset="0"/>
                        </a:rPr>
                        <m:t>+ 36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42</m:t>
                          </m:r>
                        </m:sub>
                      </m:sSub>
                      <m:r>
                        <a:rPr lang="tr-TR">
                          <a:latin typeface="Cambria Math" panose="02040503050406030204" pitchFamily="18" charset="0"/>
                        </a:rPr>
                        <m:t>+20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52</m:t>
                          </m:r>
                        </m:sub>
                      </m:sSub>
                      <m:r>
                        <a:rPr lang="tr-TR">
                          <a:latin typeface="Cambria Math" panose="02040503050406030204" pitchFamily="18" charset="0"/>
                        </a:rPr>
                        <m:t>+ 20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62</m:t>
                          </m:r>
                        </m:sub>
                      </m:sSub>
                      <m:r>
                        <a:rPr lang="tr-TR">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7.5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5</m:t>
                              </m:r>
                            </m:sub>
                          </m:sSub>
                        </m:e>
                      </m:d>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−500</m:t>
                          </m:r>
                        </m:e>
                      </m:d>
                    </m:oMath>
                  </m:oMathPara>
                </a14:m>
                <a:endParaRPr lang="tr-TR">
                  <a:effectLst/>
                </a:endParaRPr>
              </a:p>
              <a:p>
                <a:endParaRPr lang="tr-TR"/>
              </a:p>
              <a:p>
                <a:r>
                  <a:rPr lang="tr-TR">
                    <a:effectLst/>
                  </a:rPr>
                  <a:t>Talep kısıtları;</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=9700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648AC76F-BC2F-F3A6-6B02-344CD4814F1B}"/>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E24353-F352-60F9-755E-C72277218156}"/>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791921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294C525-6ACD-44CC-A642-4128DDE6EFEC}"/>
                  </a:ext>
                </a:extLst>
              </p:cNvPr>
              <p:cNvSpPr>
                <a:spLocks noGrp="1"/>
              </p:cNvSpPr>
              <p:nvPr>
                <p:ph idx="1"/>
              </p:nvPr>
            </p:nvSpPr>
            <p:spPr/>
            <p:txBody>
              <a:bodyPr>
                <a:normAutofit lnSpcReduction="10000"/>
              </a:bodyPr>
              <a:lstStyle/>
              <a:p>
                <a:pPr>
                  <a:lnSpc>
                    <a:spcPct val="107000"/>
                  </a:lnSpc>
                  <a:spcAft>
                    <a:spcPts val="800"/>
                  </a:spcAft>
                </a:pPr>
                <a: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a:t>Kapasite kısıtları;</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6000, </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0">
                  <a:effectLst/>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4. dönemdeki stok 500 birimden fazlaysa, 4. dönemdeki stok maliyeti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500 birimi aşan kısım için, 15 ₺ olarak uygulanır.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a:p>
            </p:txBody>
          </p:sp>
        </mc:Choice>
        <mc:Fallback xmlns="">
          <p:sp>
            <p:nvSpPr>
              <p:cNvPr id="2" name="İçerik Yer Tutucusu 1">
                <a:extLst>
                  <a:ext uri="{FF2B5EF4-FFF2-40B4-BE49-F238E27FC236}">
                    <a16:creationId xmlns:a16="http://schemas.microsoft.com/office/drawing/2014/main" id="{9294C525-6ACD-44CC-A642-4128DDE6EFEC}"/>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63393CB-52D9-47E2-DB1C-E424762E6BC9}"/>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931773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B417CB5-124B-59B1-D852-A21BFBC52BD6}"/>
              </a:ext>
            </a:extLst>
          </p:cNvPr>
          <p:cNvSpPr>
            <a:spLocks noGrp="1"/>
          </p:cNvSpPr>
          <p:nvPr>
            <p:ph idx="1"/>
          </p:nvPr>
        </p:nvSpPr>
        <p:spPr/>
        <p:txBody>
          <a:bodyPr/>
          <a:lstStyle/>
          <a:p>
            <a:pPr>
              <a:buFont typeface="Arial" panose="020B0604020202020204" pitchFamily="34" charset="0"/>
              <a:buChar char="•"/>
            </a:pPr>
            <a:r>
              <a:rPr lang="tr-TR"/>
              <a:t>Optimum çözüm tablosundan bir model elde edilir.</a:t>
            </a:r>
          </a:p>
          <a:p>
            <a:pPr>
              <a:buFont typeface="Arial" panose="020B0604020202020204" pitchFamily="34" charset="0"/>
              <a:buChar char="•"/>
            </a:pPr>
            <a:endParaRPr lang="tr-TR"/>
          </a:p>
          <a:p>
            <a:pPr>
              <a:buFont typeface="Arial" panose="020B0604020202020204" pitchFamily="34" charset="0"/>
              <a:buChar char="•"/>
            </a:pPr>
            <a:r>
              <a:rPr lang="tr-TR"/>
              <a:t>Tamsayılı hale getirilecek değişken için kesme düzlemi eşitliği yazılır</a:t>
            </a:r>
          </a:p>
          <a:p>
            <a:pPr>
              <a:buFont typeface="Arial" panose="020B0604020202020204" pitchFamily="34" charset="0"/>
              <a:buChar char="•"/>
            </a:pPr>
            <a:endParaRPr lang="tr-TR"/>
          </a:p>
          <a:p>
            <a:pPr>
              <a:buFont typeface="Arial" panose="020B0604020202020204" pitchFamily="34" charset="0"/>
              <a:buChar char="•"/>
            </a:pPr>
            <a:r>
              <a:rPr lang="tr-TR"/>
              <a:t>Eşitliğin fraktal sağ tarafı ≤ 0 olacak şekilde kısıt haline getirilir.</a:t>
            </a:r>
          </a:p>
          <a:p>
            <a:pPr>
              <a:buFont typeface="Arial" panose="020B0604020202020204" pitchFamily="34" charset="0"/>
              <a:buChar char="•"/>
            </a:pPr>
            <a:endParaRPr lang="tr-TR"/>
          </a:p>
          <a:p>
            <a:pPr>
              <a:buFont typeface="Arial" panose="020B0604020202020204" pitchFamily="34" charset="0"/>
              <a:buChar char="•"/>
            </a:pPr>
            <a:r>
              <a:rPr lang="tr-TR"/>
              <a:t>Kısıt optimum çözüm tablosuna eklenir ve iterasyon ilerletilir. </a:t>
            </a:r>
          </a:p>
          <a:p>
            <a:pPr>
              <a:buFont typeface="Arial" panose="020B0604020202020204" pitchFamily="34" charset="0"/>
              <a:buChar char="•"/>
            </a:pPr>
            <a:endParaRPr lang="tr-TR"/>
          </a:p>
          <a:p>
            <a:pPr>
              <a:buFont typeface="Arial" panose="020B0604020202020204" pitchFamily="34" charset="0"/>
              <a:buChar char="•"/>
            </a:pPr>
            <a:r>
              <a:rPr lang="tr-TR"/>
              <a:t>Tam sayılı olma şartı sağlanıncaya kadar işlem devam ettirilir.</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5E4FA3D9-BF83-7CA7-2E00-056095FEABD5}"/>
              </a:ext>
            </a:extLst>
          </p:cNvPr>
          <p:cNvSpPr>
            <a:spLocks noGrp="1"/>
          </p:cNvSpPr>
          <p:nvPr>
            <p:ph type="title"/>
          </p:nvPr>
        </p:nvSpPr>
        <p:spPr/>
        <p:txBody>
          <a:bodyPr/>
          <a:lstStyle/>
          <a:p>
            <a:r>
              <a:rPr lang="tr-TR"/>
              <a:t>Gomory Kesme Düzlemi</a:t>
            </a:r>
          </a:p>
        </p:txBody>
      </p:sp>
    </p:spTree>
    <p:extLst>
      <p:ext uri="{BB962C8B-B14F-4D97-AF65-F5344CB8AC3E}">
        <p14:creationId xmlns:p14="http://schemas.microsoft.com/office/powerpoint/2010/main" val="328907319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13931</TotalTime>
  <Words>6033</Words>
  <Application>Microsoft Office PowerPoint</Application>
  <PresentationFormat>On-screen Show (4:3)</PresentationFormat>
  <Paragraphs>1081</Paragraphs>
  <Slides>83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Tahoma</vt:lpstr>
      <vt:lpstr>굴림체</vt:lpstr>
      <vt:lpstr>맑은 고딕</vt:lpstr>
      <vt:lpstr>Arial</vt:lpstr>
      <vt:lpstr>Calibri Light</vt:lpstr>
      <vt:lpstr>Cambria Math</vt:lpstr>
      <vt:lpstr>Times New Roman</vt:lpstr>
      <vt:lpstr>Lucida Handwriting</vt:lpstr>
      <vt:lpstr>Calibri</vt:lpstr>
      <vt:lpstr>Wingdings</vt:lpstr>
      <vt:lpstr>Office 테마</vt:lpstr>
      <vt:lpstr>Tamsayılı Programlama</vt:lpstr>
      <vt:lpstr>PowerPoint Presentation</vt:lpstr>
      <vt:lpstr>PowerPoint Presentation</vt:lpstr>
      <vt:lpstr>Amaç</vt:lpstr>
      <vt:lpstr>Uygulanan Yöntemler</vt:lpstr>
      <vt:lpstr>Dal ve Sınır Algoritması</vt:lpstr>
      <vt:lpstr>Dal ve Sınır Algoritması</vt:lpstr>
      <vt:lpstr>Dal ve Sınır Algoritması</vt:lpstr>
      <vt:lpstr>Gomory Kesme Düzlemi</vt:lpstr>
      <vt:lpstr>Gomory Kesme Düzlemi</vt:lpstr>
      <vt:lpstr>Gomory Kesme Düzlemi</vt:lpstr>
      <vt:lpstr>Gomory Kesme Düzlemi</vt:lpstr>
      <vt:lpstr>Gomory Kesme Düzlemi</vt:lpstr>
      <vt:lpstr>Gomory Kesme Düzlemi</vt:lpstr>
      <vt:lpstr>Gomory Kesme Düzlemi</vt:lpstr>
      <vt:lpstr>PowerPoint Presentation</vt:lpstr>
      <vt:lpstr>PowerPoint Presentation</vt:lpstr>
      <vt:lpstr>PowerPoint Presentation</vt:lpstr>
      <vt:lpstr>PowerPoint Presentation</vt:lpstr>
      <vt:lpstr>0-1 Tamsayılı Programlama</vt:lpstr>
      <vt:lpstr>Amaç</vt:lpstr>
      <vt:lpstr>Değişkenler Arası Mantıksal İfadeler</vt:lpstr>
      <vt:lpstr>Değişkenler Arası Mantıksal İfadeler</vt:lpstr>
      <vt:lpstr>Değişkenler Arası Mantıksal İfadeler</vt:lpstr>
      <vt:lpstr>Değişkenler Arası Mantıksal İfadeler</vt:lpstr>
      <vt:lpstr>PowerPoint Presentation</vt:lpstr>
      <vt:lpstr>Bir Değişkenin Kesikli Değer Alması</vt:lpstr>
      <vt:lpstr>Kısıt Denklemleri Arası Mantıksal İfadeler</vt:lpstr>
      <vt:lpstr>PowerPoint Presentation</vt:lpstr>
      <vt:lpstr>Ya-yada (Either or) Modellemesi</vt:lpstr>
      <vt:lpstr>Ya-yada (Either or) Modellemesi</vt:lpstr>
      <vt:lpstr>Eğer Kısıtları (If–Then Constraints) Eğer … ise o zaman ….</vt:lpstr>
      <vt:lpstr>Eğer Kısıtları (If–Then Constraints) Eğer … ise o zaman ….</vt:lpstr>
      <vt:lpstr>N kısıtın sadece k adeti sağlanacaksa (K out of N )</vt:lpstr>
      <vt:lpstr>N kısıtın sadece k adeti sağlanacaksa (K out of N ) –Alternatif Yazım</vt:lpstr>
      <vt:lpstr>Sabit Maliyet (Var Yok Durumu)</vt:lpstr>
      <vt:lpstr>N Mümkün Değerden Birini Alan Fonksiyonlar</vt:lpstr>
      <vt:lpstr>PowerPoint Presentation</vt:lpstr>
      <vt:lpstr>Doğrusal Regrasyon </vt:lpstr>
      <vt:lpstr>Doğrusal Regrasyon </vt:lpstr>
      <vt:lpstr>Parçalı Fonksiyonların Gösterimi</vt:lpstr>
      <vt:lpstr>Parçalı Fonksiyonların Gösterimi</vt:lpstr>
      <vt:lpstr>Fonksiyonların Gösterimi</vt:lpstr>
      <vt:lpstr>Mutlak Değer </vt:lpstr>
      <vt:lpstr>Min/Max Fonksiyonu: Örnek</vt:lpstr>
      <vt:lpstr>Alternatif Min Model</vt:lpstr>
      <vt:lpstr>Max Fonksiyonu</vt:lpstr>
      <vt:lpstr>Alternatif Max Modelleri</vt:lpstr>
      <vt:lpstr>Örnekler</vt:lpstr>
      <vt:lpstr>DMC Moto</vt:lpstr>
      <vt:lpstr>DMC Oto</vt:lpstr>
      <vt:lpstr>DMC Oto</vt:lpstr>
      <vt:lpstr>Kesikli Sağ Taraf </vt:lpstr>
      <vt:lpstr>PowerPoint Presentation</vt:lpstr>
      <vt:lpstr>Gandhi Giyim</vt:lpstr>
      <vt:lpstr>Gandhi giyim</vt:lpstr>
      <vt:lpstr>Gandhi giyim</vt:lpstr>
      <vt:lpstr>Makine Seçim</vt:lpstr>
      <vt:lpstr>Makine</vt:lpstr>
      <vt:lpstr>Kasa Kiralama</vt:lpstr>
      <vt:lpstr>Kasa Kiralama</vt:lpstr>
      <vt:lpstr>PowerPoint Presentation</vt:lpstr>
      <vt:lpstr>PowerPoint Presentation</vt:lpstr>
      <vt:lpstr>Euing Petrol</vt:lpstr>
      <vt:lpstr>Euing Petrol</vt:lpstr>
      <vt:lpstr>Euing Petrol</vt:lpstr>
      <vt:lpstr>Euing Petrol</vt:lpstr>
      <vt:lpstr>İki Tip Ürün</vt:lpstr>
      <vt:lpstr>İki Tip Ürün</vt:lpstr>
      <vt:lpstr>Gapco</vt:lpstr>
      <vt:lpstr>Gapco</vt:lpstr>
      <vt:lpstr>Mutlak Değerli Kısıt</vt:lpstr>
      <vt:lpstr>Sevgi Hastanesi</vt:lpstr>
      <vt:lpstr>Doğru Bıçak</vt:lpstr>
      <vt:lpstr>Doğru Bıçak</vt:lpstr>
      <vt:lpstr>Doğru Bıçak – Nihai Model </vt:lpstr>
      <vt:lpstr>Satış Elemanları Dengeleme</vt:lpstr>
      <vt:lpstr>Fehmi ve Ayşe</vt:lpstr>
      <vt:lpstr>PowerPoint Presentation</vt:lpstr>
      <vt:lpstr>Kimya Fabrikası Üretim</vt:lpstr>
      <vt:lpstr>Kimya Fabrikası Üretim</vt:lpstr>
      <vt:lpstr>Kimya Fabrikası Üretim</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125</cp:revision>
  <dcterms:created xsi:type="dcterms:W3CDTF">2010-02-01T08:03:16Z</dcterms:created>
  <dcterms:modified xsi:type="dcterms:W3CDTF">2024-03-20T04:06:49Z</dcterms:modified>
  <cp:category>www.slidemembers.com</cp:category>
</cp:coreProperties>
</file>